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つかみ：「LGS壁のほうが安い」という思い込みを、10の視点で一緒に確かめましょう、と入る。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ここが山場。「壁だけなら確かにLGSが安い。でも建具とガラスが入ると逆転します」と、指を差しながら3段で説明する。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この1枚があるので、「これ、いつの金額ですか」と聞かれても正直に答えられます。ごまかさないことが次の見積依頼につながります。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ここでお客様に「どれが一番近いですか」と聞くと、以降の話が刺さりやすくなります。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この3枚（3・4・17）は当社が2026年時点で足したページです。原本にはありません。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時間が無いときは、この1枚と16ページ（金額の指数）だけで話が成立します。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右の写真がLGSの下地。スタッドが立ち並んでいて、この上にボードを貼ります。ここを指差すと「動かせない」が一目で伝わります。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image" Target="../media/image-11-2.jpg"/><Relationship Id="rId3" Type="http://schemas.openxmlformats.org/officeDocument/2006/relationships/image" Target="../media/image-11-3.jp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image" Target="../media/image-12-2.jpg"/><Relationship Id="rId3" Type="http://schemas.openxmlformats.org/officeDocument/2006/relationships/image" Target="../media/image-12-3.jpg"/><Relationship Id="rId4" Type="http://schemas.openxmlformats.org/officeDocument/2006/relationships/image" Target="../media/image-1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jpg"/><Relationship Id="rId3" Type="http://schemas.openxmlformats.org/officeDocument/2006/relationships/image" Target="../media/image-13-3.jp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g"/><Relationship Id="rId2" Type="http://schemas.openxmlformats.org/officeDocument/2006/relationships/image" Target="../media/image-19-2.jpg"/><Relationship Id="rId3" Type="http://schemas.openxmlformats.org/officeDocument/2006/relationships/image" Target="../media/image-19-3.jpg"/><Relationship Id="rId4" Type="http://schemas.openxmlformats.org/officeDocument/2006/relationships/image" Target="../media/image-19-4.jpg"/><Relationship Id="rId5" Type="http://schemas.openxmlformats.org/officeDocument/2006/relationships/image" Target="../media/image-19-5.jpg"/><Relationship Id="rId6" Type="http://schemas.openxmlformats.org/officeDocument/2006/relationships/image" Target="../media/image-1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jp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jp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00C850"/>
          </a:solidFill>
          <a:ln/>
        </p:spPr>
      </p:sp>
      <p:pic>
        <p:nvPicPr>
          <p:cNvPr id="3" name="Image 0" descr="COVER">    </p:cNvPr>
          <p:cNvPicPr>
            <a:picLocks noChangeAspect="1"/>
          </p:cNvPicPr>
          <p:nvPr/>
        </p:nvPicPr>
        <p:blipFill>
          <a:blip r:embed="rId1"/>
          <a:srcRect t="25" b="25"/>
          <a:stretch>
            <a:fillRect/>
          </a:stretch>
        </p:blipFill>
        <p:spPr>
          <a:xfrm>
            <a:off x="7534468" y="0"/>
            <a:ext cx="4657228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7534468" y="6473952"/>
            <a:ext cx="4657228" cy="384048"/>
          </a:xfrm>
          <a:prstGeom prst="rect">
            <a:avLst/>
          </a:prstGeom>
          <a:solidFill>
            <a:srgbClr val="3A3A3A"/>
          </a:solidFill>
          <a:ln/>
        </p:spPr>
      </p:sp>
      <p:sp>
        <p:nvSpPr>
          <p:cNvPr id="5" name="Text 2"/>
          <p:cNvSpPr txBox="1"/>
          <p:nvPr/>
        </p:nvSpPr>
        <p:spPr>
          <a:xfrm>
            <a:off x="7662484" y="6473952"/>
            <a:ext cx="440119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マイティ-70｜パネル＋ドアの標準構成</a:t>
            </a:r>
            <a:endParaRPr lang="en-US" sz="1000" dirty="0"/>
          </a:p>
        </p:txBody>
      </p:sp>
      <p:sp>
        <p:nvSpPr>
          <p:cNvPr id="6" name="Text 3"/>
          <p:cNvSpPr txBox="1"/>
          <p:nvPr/>
        </p:nvSpPr>
        <p:spPr>
          <a:xfrm>
            <a:off x="1371600" y="1234440"/>
            <a:ext cx="5852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間仕切壁のご提案　2026年版</a:t>
            </a:r>
            <a:endParaRPr lang="en-US" sz="1500" dirty="0"/>
          </a:p>
        </p:txBody>
      </p:sp>
      <p:sp>
        <p:nvSpPr>
          <p:cNvPr id="7" name="Text 4"/>
          <p:cNvSpPr txBox="1"/>
          <p:nvPr/>
        </p:nvSpPr>
        <p:spPr>
          <a:xfrm>
            <a:off x="1371600" y="1691640"/>
            <a:ext cx="6035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3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その間仕切、</a:t>
            </a:r>
            <a:endParaRPr lang="en-US" sz="390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3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LGS壁でいいですか？</a:t>
            </a:r>
            <a:endParaRPr lang="en-US" sz="3900" dirty="0"/>
          </a:p>
        </p:txBody>
      </p:sp>
      <p:sp>
        <p:nvSpPr>
          <p:cNvPr id="8" name="Shape 5"/>
          <p:cNvSpPr/>
          <p:nvPr/>
        </p:nvSpPr>
        <p:spPr>
          <a:xfrm>
            <a:off x="1371600" y="3291840"/>
            <a:ext cx="2221992" cy="5029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9" name="Text 6"/>
          <p:cNvSpPr txBox="1"/>
          <p:nvPr/>
        </p:nvSpPr>
        <p:spPr>
          <a:xfrm>
            <a:off x="1371600" y="3657600"/>
            <a:ext cx="5852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LGS壁とパーティションを、</a:t>
            </a:r>
            <a:endParaRPr lang="en-US" sz="24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10の視点で比べる</a:t>
            </a:r>
            <a:endParaRPr lang="en-US" sz="2400" dirty="0"/>
          </a:p>
        </p:txBody>
      </p:sp>
      <p:sp>
        <p:nvSpPr>
          <p:cNvPr id="10" name="Text 7"/>
          <p:cNvSpPr txBox="1"/>
          <p:nvPr/>
        </p:nvSpPr>
        <p:spPr>
          <a:xfrm>
            <a:off x="1371600" y="4846320"/>
            <a:ext cx="5852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小松ウォールアイティ株式会社</a:t>
            </a:r>
            <a:endParaRPr lang="en-US" sz="15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2026年9月</a:t>
            </a:r>
            <a:endParaRPr lang="en-US" sz="1500" dirty="0"/>
          </a:p>
        </p:txBody>
      </p:sp>
      <p:pic>
        <p:nvPicPr>
          <p:cNvPr id="11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896" y="5806440"/>
            <a:ext cx="384048" cy="38404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環境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使いながら直せるか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5071720" cy="4736592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207008"/>
            <a:ext cx="5071720" cy="5029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1426464"/>
            <a:ext cx="1234440" cy="25603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124712" y="14264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1124712" y="1773936"/>
            <a:ext cx="452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粉じんが少なく、臭いが出ない</a:t>
            </a:r>
            <a:endParaRPr lang="en-US" sz="1900" dirty="0"/>
          </a:p>
        </p:txBody>
      </p:sp>
      <p:sp>
        <p:nvSpPr>
          <p:cNvPr id="11" name="Text 9"/>
          <p:cNvSpPr txBox="1"/>
          <p:nvPr/>
        </p:nvSpPr>
        <p:spPr>
          <a:xfrm>
            <a:off x="1124712" y="2231136"/>
            <a:ext cx="4523080" cy="2999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粉じんが少なく、塗装による臭気がありません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現場での加工が少なく、ボード屑などの廃材ゴミが少なくなります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廃材が少ないぶん、処分費・養生費も抑えられます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24712" y="5321808"/>
            <a:ext cx="4523080" cy="7315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124712" y="5413248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環境にやさしい／営業中のフロアでも進めやすい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269584" y="1207008"/>
            <a:ext cx="5071720" cy="473659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69584" y="1207008"/>
            <a:ext cx="5071720" cy="50292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6" name="Shape 14"/>
          <p:cNvSpPr/>
          <p:nvPr/>
        </p:nvSpPr>
        <p:spPr>
          <a:xfrm>
            <a:off x="6543904" y="1426464"/>
            <a:ext cx="777240" cy="256032"/>
          </a:xfrm>
          <a:prstGeom prst="rect">
            <a:avLst/>
          </a:prstGeom>
          <a:solidFill>
            <a:srgbClr val="3A3A3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543904" y="1426464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950" dirty="0"/>
          </a:p>
        </p:txBody>
      </p:sp>
      <p:sp>
        <p:nvSpPr>
          <p:cNvPr id="18" name="Text 16"/>
          <p:cNvSpPr txBox="1"/>
          <p:nvPr/>
        </p:nvSpPr>
        <p:spPr>
          <a:xfrm>
            <a:off x="6543904" y="1773936"/>
            <a:ext cx="452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切断・パテ・塗装が現場で発生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543904" y="2231136"/>
            <a:ext cx="4523080" cy="2999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ボードの切断で粉じんが出ます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パテ・塗装の工程で臭気が発生します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端材・ボード屑が廃材として出ます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543904" y="5321808"/>
            <a:ext cx="4523080" cy="7315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543904" y="5413248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養生と工程の切り分けが必要になります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3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4" name="Text 21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出典：小松ウオール工業株式会社 作成「パーティションのご提案」比較資料より、当社が再構成。</a:t>
            </a:r>
            <a:endParaRPr lang="en-US" sz="900" dirty="0"/>
          </a:p>
        </p:txBody>
      </p:sp>
      <p:sp>
        <p:nvSpPr>
          <p:cNvPr id="25" name="Text 22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意匠・仕上げ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選べる幅と、仕上がりの均一さ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6309360" cy="28163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0669" y="1261872"/>
            <a:ext cx="5288806" cy="270662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4041648"/>
            <a:ext cx="6309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カラー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｜左＝オリジナルカラー（小松ウオール標準色）／右＝オプションカラー（準標準色）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479792" y="1207008"/>
            <a:ext cx="3861511" cy="117043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6214" y="1261872"/>
            <a:ext cx="1468667" cy="106070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7479792" y="2395728"/>
            <a:ext cx="386151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木目プリント鋼板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｜不燃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7479792" y="2852928"/>
            <a:ext cx="3861511" cy="117043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3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3138" y="2898648"/>
            <a:ext cx="1814818" cy="1078992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7479792" y="4041648"/>
            <a:ext cx="3861511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ホワイトボード鋼板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｜壁がそのまま書ける面に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850392" y="4590288"/>
            <a:ext cx="5062576" cy="109728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6" name="Shape 11"/>
          <p:cNvSpPr/>
          <p:nvPr/>
        </p:nvSpPr>
        <p:spPr>
          <a:xfrm>
            <a:off x="850392" y="4590288"/>
            <a:ext cx="50292" cy="10972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7" name="Text 12"/>
          <p:cNvSpPr txBox="1"/>
          <p:nvPr/>
        </p:nvSpPr>
        <p:spPr>
          <a:xfrm>
            <a:off x="1106424" y="4681728"/>
            <a:ext cx="460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工場にて焼付塗装をするため品質が均一。後から同じ色を足せます。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6278728" y="4590288"/>
            <a:ext cx="5062576" cy="109728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19" name="Shape 14"/>
          <p:cNvSpPr/>
          <p:nvPr/>
        </p:nvSpPr>
        <p:spPr>
          <a:xfrm>
            <a:off x="6278728" y="4590288"/>
            <a:ext cx="50292" cy="109728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20" name="Text 15"/>
          <p:cNvSpPr txBox="1"/>
          <p:nvPr/>
        </p:nvSpPr>
        <p:spPr>
          <a:xfrm>
            <a:off x="6534760" y="4681728"/>
            <a:ext cx="460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クロス・塗装の選択肢は広い一方、仕上がりは現場施工の精度に左右されます。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2" name="Image 3" descr="FIT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色見本・写真＝小松ウオール工業株式会社 作成「パーティションのご提案」比較資料より（当社が400dpiで切り出し）。画面・印刷では実際の色と異なります。ご採用の際は必ず実物のカラーサンプル帳でご確認ください。</a:t>
            </a:r>
            <a:endParaRPr lang="en-US" sz="900" dirty="0"/>
          </a:p>
        </p:txBody>
      </p:sp>
      <p:sp>
        <p:nvSpPr>
          <p:cNvPr id="24" name="Text 18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意匠・仕上げ ― Copper Series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金属の質感を、マットに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3886200" cy="32735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" y="1618652"/>
            <a:ext cx="3776472" cy="245026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4498848"/>
            <a:ext cx="3886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5色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｜アカガネ／オウドウ／ハクドウ／アオサビ／コクドウ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056632" y="1207008"/>
            <a:ext cx="3028036" cy="327355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2571" y="1252728"/>
            <a:ext cx="2236157" cy="3182112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5056632" y="4498848"/>
            <a:ext cx="30280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移動間仕切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｜AKAGANE（赤金）の施工事例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313268" y="1207008"/>
            <a:ext cx="3028036" cy="327355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3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988" y="1861656"/>
            <a:ext cx="2936596" cy="1964256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8313268" y="4498848"/>
            <a:ext cx="302803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個室ブース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｜AOSABI（青錆）の施工事例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850392" y="5001768"/>
            <a:ext cx="5062576" cy="96012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6" name="Shape 11"/>
          <p:cNvSpPr/>
          <p:nvPr/>
        </p:nvSpPr>
        <p:spPr>
          <a:xfrm>
            <a:off x="850392" y="5001768"/>
            <a:ext cx="50292" cy="96012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7" name="Text 12"/>
          <p:cNvSpPr txBox="1"/>
          <p:nvPr/>
        </p:nvSpPr>
        <p:spPr>
          <a:xfrm>
            <a:off x="1106424" y="5093208"/>
            <a:ext cx="460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どんな塗装か
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メタルフレーク×ツヤ消し処方のマットな金属仕上げ。金属の粒感を残しながら、ギラつく反射を抑えます。木目・ファブリックとも馴染みます。</a:t>
            </a:r>
            <a:endParaRPr lang="en-US" sz="1050" dirty="0"/>
          </a:p>
        </p:txBody>
      </p:sp>
      <p:sp>
        <p:nvSpPr>
          <p:cNvPr id="18" name="Shape 13"/>
          <p:cNvSpPr/>
          <p:nvPr/>
        </p:nvSpPr>
        <p:spPr>
          <a:xfrm>
            <a:off x="6278728" y="5001768"/>
            <a:ext cx="5062576" cy="96012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19" name="Shape 14"/>
          <p:cNvSpPr/>
          <p:nvPr/>
        </p:nvSpPr>
        <p:spPr>
          <a:xfrm>
            <a:off x="6278728" y="5001768"/>
            <a:ext cx="50292" cy="96012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20" name="Text 15"/>
          <p:cNvSpPr txBox="1"/>
          <p:nvPr/>
        </p:nvSpPr>
        <p:spPr>
          <a:xfrm>
            <a:off x="6534760" y="5093208"/>
            <a:ext cx="460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ご採用にあたって
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焼付塗装に対応する部材のカラーオプションです。製品ごとに対応可否の確認が必要ですので、ご希望の箇所をお聞かせください。</a:t>
            </a:r>
            <a:endParaRPr lang="en-US" sz="1050" dirty="0"/>
          </a:p>
        </p:txBody>
      </p:sp>
      <p:sp>
        <p:nvSpPr>
          <p:cNvPr id="21" name="Shape 16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2" name="Image 3" descr="FIT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3" name="Text 17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色見本・写真＝小松ウオール工業株式会社「カッパーシリーズ03版」カタログより（当社が400dpiで切り出し）。画面・印刷では実際の色と異なります。ご採用の際は必ず実物のカラーサンプル帳でご確認ください。</a:t>
            </a:r>
            <a:endParaRPr lang="en-US" sz="900" dirty="0"/>
          </a:p>
        </p:txBody>
      </p:sp>
      <p:sp>
        <p:nvSpPr>
          <p:cNvPr id="24" name="Text 18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配線・配管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あとから足せるか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3344570" cy="28163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1920" y="1261872"/>
            <a:ext cx="1621514" cy="270662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4041648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断面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｜中空層40mmのW構造（マイティ-70の場合）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4423562" y="1207008"/>
            <a:ext cx="3344570" cy="28163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132" y="1261872"/>
            <a:ext cx="2393429" cy="270662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4423562" y="4041648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構造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｜上桟・下桟を通して配線・配管・コンセント</a:t>
            </a:r>
            <a:endParaRPr lang="en-US" sz="1050" dirty="0"/>
          </a:p>
        </p:txBody>
      </p:sp>
      <p:pic>
        <p:nvPicPr>
          <p:cNvPr id="12" name="Image 2" descr="COVER">    </p:cNvPr>
          <p:cNvPicPr>
            <a:picLocks noChangeAspect="1"/>
          </p:cNvPicPr>
          <p:nvPr/>
        </p:nvPicPr>
        <p:blipFill>
          <a:blip r:embed="rId3"/>
          <a:srcRect t="1438" b="1438"/>
          <a:stretch>
            <a:fillRect/>
          </a:stretch>
        </p:blipFill>
        <p:spPr>
          <a:xfrm>
            <a:off x="7996733" y="1207008"/>
            <a:ext cx="3344570" cy="2816352"/>
          </a:xfrm>
          <a:prstGeom prst="rect">
            <a:avLst/>
          </a:prstGeom>
        </p:spPr>
      </p:pic>
      <p:sp>
        <p:nvSpPr>
          <p:cNvPr id="13" name="Text 8"/>
          <p:cNvSpPr txBox="1"/>
          <p:nvPr/>
        </p:nvSpPr>
        <p:spPr>
          <a:xfrm>
            <a:off x="7996733" y="4041648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仕上がり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｜コンセントも手すりも壁の中で納まります</a:t>
            </a:r>
            <a:endParaRPr lang="en-US" sz="1050" dirty="0"/>
          </a:p>
        </p:txBody>
      </p:sp>
      <p:sp>
        <p:nvSpPr>
          <p:cNvPr id="14" name="Shape 9"/>
          <p:cNvSpPr/>
          <p:nvPr/>
        </p:nvSpPr>
        <p:spPr>
          <a:xfrm>
            <a:off x="850392" y="4590288"/>
            <a:ext cx="5062576" cy="109728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5" name="Shape 10"/>
          <p:cNvSpPr/>
          <p:nvPr/>
        </p:nvSpPr>
        <p:spPr>
          <a:xfrm>
            <a:off x="850392" y="4590288"/>
            <a:ext cx="50292" cy="10972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6" name="Text 11"/>
          <p:cNvSpPr txBox="1"/>
          <p:nvPr/>
        </p:nvSpPr>
        <p:spPr>
          <a:xfrm>
            <a:off x="1106424" y="4681728"/>
            <a:ext cx="460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壁の中に40mmの空きがあるので、コンセントやLANを後から足すときに壁を壊す必要がありません。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6278728" y="4590288"/>
            <a:ext cx="5062576" cy="109728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18" name="Shape 13"/>
          <p:cNvSpPr/>
          <p:nvPr/>
        </p:nvSpPr>
        <p:spPr>
          <a:xfrm>
            <a:off x="6278728" y="4590288"/>
            <a:ext cx="50292" cy="109728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9" name="Text 14"/>
          <p:cNvSpPr txBox="1"/>
          <p:nvPr/>
        </p:nvSpPr>
        <p:spPr>
          <a:xfrm>
            <a:off x="6534760" y="4681728"/>
            <a:ext cx="4605376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配線・補強はボードを貼る前に仕込みます。後から足す場合はボードを開口し、クロス・塗装のやり直しが伴います。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1" name="Image 3" descr="FIT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2" name="Text 16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図・写真＝小松ウオール工業株式会社 作成「パーティションのご提案」比較資料より（当社が400dpiで切り出し）。中空層40mmはマイティ-70の場合の値です。</a:t>
            </a:r>
            <a:endParaRPr lang="en-US" sz="900" dirty="0"/>
          </a:p>
        </p:txBody>
      </p:sp>
      <p:sp>
        <p:nvSpPr>
          <p:cNvPr id="23" name="Text 17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不燃性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法規への適合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6309360" cy="400507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" y="1676327"/>
            <a:ext cx="6199632" cy="3066433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5230368"/>
            <a:ext cx="6309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国土交通大臣 認定書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｜国住指第4564号（平成21年4月3日）より、認定番号と名称の部分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7479792" y="1207008"/>
            <a:ext cx="3861511" cy="297180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0" name="Shape 7"/>
          <p:cNvSpPr/>
          <p:nvPr/>
        </p:nvSpPr>
        <p:spPr>
          <a:xfrm>
            <a:off x="7479792" y="1207008"/>
            <a:ext cx="50292" cy="297180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1" name="Text 8"/>
          <p:cNvSpPr txBox="1"/>
          <p:nvPr/>
        </p:nvSpPr>
        <p:spPr>
          <a:xfrm>
            <a:off x="7735824" y="1344168"/>
            <a:ext cx="3404311" cy="2697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
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建築基準法第2条第九号および同法施行令第108条の2 第一号〜第三号（不燃材料）の規定に適合すると認定されています。
</a:t>
            </a:r>
            <a:pPr indent="0" marL="0">
              <a:lnSpc>
                <a:spcPct val="130000"/>
              </a:lnSpc>
              <a:buNone/>
            </a:pPr>
            <a:r>
              <a:rPr lang="en-US" sz="13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認定番号　NM-2300
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名称　　　せっこうボード裏張／合成樹脂塗装／鋼板
対象　　　MW-70／80／S80／110／130／SW
</a:t>
            </a:r>
            <a:pPr indent="0" marL="0">
              <a:lnSpc>
                <a:spcPct val="130000"/>
              </a:lnSpc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認定番号があるので、設計者・審査側にそのまま提示できます。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7479792" y="4361688"/>
            <a:ext cx="3861511" cy="123444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13" name="Shape 10"/>
          <p:cNvSpPr/>
          <p:nvPr/>
        </p:nvSpPr>
        <p:spPr>
          <a:xfrm>
            <a:off x="7479792" y="4361688"/>
            <a:ext cx="50292" cy="123444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4" name="Text 11"/>
          <p:cNvSpPr txBox="1"/>
          <p:nvPr/>
        </p:nvSpPr>
        <p:spPr>
          <a:xfrm>
            <a:off x="7735824" y="4453128"/>
            <a:ext cx="3404311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
</a:t>
            </a:r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使用するボードの種類・厚さ・張り方で性能が決まります。仕様の指定と、現場での確認が必要になります。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16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17" name="Text 13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出典：国土交通大臣 認定書 NM-2300（国住指第4564号・平成21年4月3日／小松ウオール工業株式会社 宛）。当社にて認定書の原本を確認しています。適用範囲は物件ごとにご確認ください。</a:t>
            </a:r>
            <a:endParaRPr lang="en-US" sz="900" dirty="0"/>
          </a:p>
        </p:txBody>
      </p:sp>
      <p:sp>
        <p:nvSpPr>
          <p:cNvPr id="18" name="Text 14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遮音性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音の抜けにくさ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1494130" cy="40965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5256" y="1600600"/>
            <a:ext cx="1384402" cy="3309327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5321808"/>
            <a:ext cx="149413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断面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｜グラスウール充填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481682" y="1207008"/>
            <a:ext cx="2300630" cy="40965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4491" y="1261872"/>
            <a:ext cx="2175012" cy="398678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2481682" y="5321808"/>
            <a:ext cx="230063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測定結果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｜オクターブバンド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148072" y="1207008"/>
            <a:ext cx="6193231" cy="141732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3" name="Shape 9"/>
          <p:cNvSpPr/>
          <p:nvPr/>
        </p:nvSpPr>
        <p:spPr>
          <a:xfrm>
            <a:off x="5148072" y="1207008"/>
            <a:ext cx="50292" cy="141732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4" name="Text 10"/>
          <p:cNvSpPr txBox="1"/>
          <p:nvPr/>
        </p:nvSpPr>
        <p:spPr>
          <a:xfrm>
            <a:off x="5404104" y="1298448"/>
            <a:ext cx="5736031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パーティション（パネル単体・グラスウール充填）
</a:t>
            </a:r>
            <a:pPr indent="0" marL="0">
              <a:buNone/>
            </a:pPr>
            <a:r>
              <a:rPr lang="en-US" sz="40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53.4</a:t>
            </a:r>
            <a:pPr indent="0" marL="0">
              <a:buNone/>
            </a:pPr>
            <a:r>
              <a:rPr lang="en-US" sz="1500" b="1" dirty="0">
                <a:solidFill>
                  <a:srgbClr val="00C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dB
</a:t>
            </a:r>
            <a:pPr indent="0" marL="0"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中心周波数 500Hz の音響透過損失</a:t>
            </a:r>
            <a:endParaRPr lang="en-US" sz="105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148072" y="2807208"/>
          <a:ext cx="6193231" cy="914400"/>
        </p:xfrm>
        <a:graphic>
          <a:graphicData uri="http://schemas.openxmlformats.org/drawingml/2006/table">
            <a:tbl>
              <a:tblPr/>
              <a:tblGrid>
                <a:gridCol w="566928"/>
                <a:gridCol w="937717"/>
                <a:gridCol w="937717"/>
                <a:gridCol w="937717"/>
                <a:gridCol w="937717"/>
                <a:gridCol w="937717"/>
                <a:gridCol w="937717"/>
              </a:tblGrid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Hz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125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250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500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1000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2000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4000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dB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19.0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38.3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0B983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53.4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60.1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51.4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60.9</a:t>
                      </a:r>
                      <a:endParaRPr lang="en-US" sz="11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50800" marR="50800" marT="38100" marB="381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Shape 11"/>
          <p:cNvSpPr/>
          <p:nvPr/>
        </p:nvSpPr>
        <p:spPr>
          <a:xfrm>
            <a:off x="5148072" y="3675888"/>
            <a:ext cx="6193231" cy="173736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17" name="Shape 12"/>
          <p:cNvSpPr/>
          <p:nvPr/>
        </p:nvSpPr>
        <p:spPr>
          <a:xfrm>
            <a:off x="5148072" y="3675888"/>
            <a:ext cx="50292" cy="173736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8" name="Text 13"/>
          <p:cNvSpPr txBox="1"/>
          <p:nvPr/>
        </p:nvSpPr>
        <p:spPr>
          <a:xfrm>
            <a:off x="5404104" y="3767328"/>
            <a:ext cx="5736031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LGS壁（中空壁・共通間柱工法）
</a:t>
            </a:r>
            <a:pPr indent="0" marL="0">
              <a:lnSpc>
                <a:spcPct val="120000"/>
              </a:lnSpc>
              <a:buNone/>
            </a:pPr>
            <a:r>
              <a:rPr lang="en-US" sz="32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50.0</a:t>
            </a:r>
            <a:pPr indent="0" marL="0">
              <a:lnSpc>
                <a:spcPct val="120000"/>
              </a:lnSpc>
              <a:buNone/>
            </a:pPr>
            <a:r>
              <a:rPr lang="en-US" sz="13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dB
</a:t>
            </a:r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両面12.5mmボード2枚張り・グラスウール24kg/m³ 厚50mm 挿入の場合。ボードの枚数・吸音材の有無で大きく変わります。</a:t>
            </a:r>
            <a:endParaRPr lang="en-US" sz="1050" dirty="0"/>
          </a:p>
        </p:txBody>
      </p:sp>
      <p:sp>
        <p:nvSpPr>
          <p:cNvPr id="19" name="Shape 14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0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1" name="Text 15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パーティション＝小松ウオール工業株式会社 パネル単体の音響透過損失 測定結果（比較資料掲載の図を当社が400dpiで切り出し）。LGS壁の50.0dBは吉野石膏株式会社 タイガーボード カタログ「中空壁の効果（共通間柱工法）」の値を数値のみ引用。実際の性能は納まり・開口・仕様により異なります。</a:t>
            </a:r>
            <a:endParaRPr lang="en-US" sz="900" dirty="0"/>
          </a:p>
        </p:txBody>
      </p:sp>
      <p:sp>
        <p:nvSpPr>
          <p:cNvPr id="22" name="Text 16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金額 ― 比較したモデル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同じ壁を、同じ条件で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344168"/>
            <a:ext cx="2148840" cy="77724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344168"/>
            <a:ext cx="41148" cy="77724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996696" y="13441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フラッシュパネル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27832" y="1453896"/>
            <a:ext cx="5736031" cy="548640"/>
          </a:xfrm>
          <a:prstGeom prst="rect">
            <a:avLst/>
          </a:prstGeom>
          <a:solidFill>
            <a:srgbClr val="FFFFFF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10" name="Text 8"/>
          <p:cNvSpPr txBox="1"/>
          <p:nvPr/>
        </p:nvSpPr>
        <p:spPr>
          <a:xfrm>
            <a:off x="3227832" y="2039112"/>
            <a:ext cx="573603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20,000 × H 3,000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9192463" y="1344168"/>
            <a:ext cx="2148840" cy="77724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192463" y="1344168"/>
            <a:ext cx="41148" cy="77724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9338767" y="13441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PB9.5＋12.5 2重貼／ロックウール充填／ビニールクロス貼／ソフト巾木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850392" y="2715768"/>
            <a:ext cx="2148840" cy="77724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50392" y="2715768"/>
            <a:ext cx="41148" cy="77724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996696" y="27157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片引き吊戸① ＋ 片開戸①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27832" y="2825496"/>
            <a:ext cx="5736031" cy="548640"/>
          </a:xfrm>
          <a:prstGeom prst="rect">
            <a:avLst/>
          </a:prstGeom>
          <a:solidFill>
            <a:srgbClr val="FFFFFF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145597" y="2825496"/>
            <a:ext cx="315482" cy="548640"/>
          </a:xfrm>
          <a:prstGeom prst="rect">
            <a:avLst/>
          </a:prstGeom>
          <a:solidFill>
            <a:srgbClr val="C2EF45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19" name="Text 17"/>
          <p:cNvSpPr txBox="1"/>
          <p:nvPr/>
        </p:nvSpPr>
        <p:spPr>
          <a:xfrm>
            <a:off x="4145597" y="2825496"/>
            <a:ext cx="3154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7701936" y="2825496"/>
            <a:ext cx="315482" cy="548640"/>
          </a:xfrm>
          <a:prstGeom prst="rect">
            <a:avLst/>
          </a:prstGeom>
          <a:solidFill>
            <a:srgbClr val="C2EF45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21" name="Text 19"/>
          <p:cNvSpPr txBox="1"/>
          <p:nvPr/>
        </p:nvSpPr>
        <p:spPr>
          <a:xfrm>
            <a:off x="7701936" y="2825496"/>
            <a:ext cx="3154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開</a:t>
            </a:r>
            <a:endParaRPr lang="en-US" sz="800" dirty="0"/>
          </a:p>
        </p:txBody>
      </p:sp>
      <p:sp>
        <p:nvSpPr>
          <p:cNvPr id="22" name="Text 20"/>
          <p:cNvSpPr txBox="1"/>
          <p:nvPr/>
        </p:nvSpPr>
        <p:spPr>
          <a:xfrm>
            <a:off x="3227832" y="3410712"/>
            <a:ext cx="573603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20,000 × H 3,000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9192463" y="2715768"/>
            <a:ext cx="2148840" cy="77724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192463" y="2715768"/>
            <a:ext cx="41148" cy="77724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25" name="Text 23"/>
          <p:cNvSpPr txBox="1"/>
          <p:nvPr/>
        </p:nvSpPr>
        <p:spPr>
          <a:xfrm>
            <a:off x="9338767" y="27157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鋼製軽量ドア／LGS内蔵 片引き吊戸①／片開戸①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850392" y="4087368"/>
            <a:ext cx="2148840" cy="77724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50392" y="4087368"/>
            <a:ext cx="41148" cy="77724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8" name="Text 26"/>
          <p:cNvSpPr txBox="1"/>
          <p:nvPr/>
        </p:nvSpPr>
        <p:spPr>
          <a:xfrm>
            <a:off x="996696" y="40873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片引き吊戸② ＋ 片開戸① ＋ FIX②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227832" y="4197096"/>
            <a:ext cx="5736031" cy="548640"/>
          </a:xfrm>
          <a:prstGeom prst="rect">
            <a:avLst/>
          </a:prstGeom>
          <a:solidFill>
            <a:srgbClr val="FFFFFF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571994" y="4197096"/>
            <a:ext cx="315482" cy="548640"/>
          </a:xfrm>
          <a:prstGeom prst="rect">
            <a:avLst/>
          </a:prstGeom>
          <a:solidFill>
            <a:srgbClr val="C2EF45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31" name="Text 29"/>
          <p:cNvSpPr txBox="1"/>
          <p:nvPr/>
        </p:nvSpPr>
        <p:spPr>
          <a:xfrm>
            <a:off x="3571994" y="4197096"/>
            <a:ext cx="3154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</a:t>
            </a:r>
            <a:endParaRPr lang="en-US" sz="800" dirty="0"/>
          </a:p>
        </p:txBody>
      </p:sp>
      <p:sp>
        <p:nvSpPr>
          <p:cNvPr id="32" name="Shape 30"/>
          <p:cNvSpPr/>
          <p:nvPr/>
        </p:nvSpPr>
        <p:spPr>
          <a:xfrm>
            <a:off x="4604479" y="4288536"/>
            <a:ext cx="516243" cy="3657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AEA4"/>
            </a:solidFill>
            <a:prstDash val="solid"/>
          </a:ln>
        </p:spPr>
      </p:sp>
      <p:sp>
        <p:nvSpPr>
          <p:cNvPr id="33" name="Text 31"/>
          <p:cNvSpPr txBox="1"/>
          <p:nvPr/>
        </p:nvSpPr>
        <p:spPr>
          <a:xfrm>
            <a:off x="4604479" y="4288536"/>
            <a:ext cx="51624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AEA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FIX</a:t>
            </a:r>
            <a:endParaRPr lang="en-US" sz="800" dirty="0"/>
          </a:p>
        </p:txBody>
      </p:sp>
      <p:sp>
        <p:nvSpPr>
          <p:cNvPr id="34" name="Shape 32"/>
          <p:cNvSpPr/>
          <p:nvPr/>
        </p:nvSpPr>
        <p:spPr>
          <a:xfrm>
            <a:off x="5809046" y="4197096"/>
            <a:ext cx="315482" cy="548640"/>
          </a:xfrm>
          <a:prstGeom prst="rect">
            <a:avLst/>
          </a:prstGeom>
          <a:solidFill>
            <a:srgbClr val="C2EF45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35" name="Text 33"/>
          <p:cNvSpPr txBox="1"/>
          <p:nvPr/>
        </p:nvSpPr>
        <p:spPr>
          <a:xfrm>
            <a:off x="5809046" y="4197096"/>
            <a:ext cx="3154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開</a:t>
            </a:r>
            <a:endParaRPr lang="en-US" sz="800" dirty="0"/>
          </a:p>
        </p:txBody>
      </p:sp>
      <p:sp>
        <p:nvSpPr>
          <p:cNvPr id="36" name="Shape 34"/>
          <p:cNvSpPr/>
          <p:nvPr/>
        </p:nvSpPr>
        <p:spPr>
          <a:xfrm>
            <a:off x="6784171" y="4288536"/>
            <a:ext cx="516243" cy="3657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AEA4"/>
            </a:solidFill>
            <a:prstDash val="solid"/>
          </a:ln>
        </p:spPr>
      </p:sp>
      <p:sp>
        <p:nvSpPr>
          <p:cNvPr id="37" name="Text 35"/>
          <p:cNvSpPr txBox="1"/>
          <p:nvPr/>
        </p:nvSpPr>
        <p:spPr>
          <a:xfrm>
            <a:off x="6784171" y="4288536"/>
            <a:ext cx="516243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0AEA4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FIX</a:t>
            </a:r>
            <a:endParaRPr lang="en-US" sz="800" dirty="0"/>
          </a:p>
        </p:txBody>
      </p:sp>
      <p:sp>
        <p:nvSpPr>
          <p:cNvPr id="38" name="Shape 36"/>
          <p:cNvSpPr/>
          <p:nvPr/>
        </p:nvSpPr>
        <p:spPr>
          <a:xfrm>
            <a:off x="7931378" y="4197096"/>
            <a:ext cx="315482" cy="548640"/>
          </a:xfrm>
          <a:prstGeom prst="rect">
            <a:avLst/>
          </a:prstGeom>
          <a:solidFill>
            <a:srgbClr val="C2EF45"/>
          </a:solidFill>
          <a:ln w="19050">
            <a:solidFill>
              <a:srgbClr val="3A3A3A"/>
            </a:solidFill>
            <a:prstDash val="solid"/>
          </a:ln>
        </p:spPr>
      </p:sp>
      <p:sp>
        <p:nvSpPr>
          <p:cNvPr id="39" name="Text 37"/>
          <p:cNvSpPr txBox="1"/>
          <p:nvPr/>
        </p:nvSpPr>
        <p:spPr>
          <a:xfrm>
            <a:off x="7931378" y="4197096"/>
            <a:ext cx="31548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</a:t>
            </a:r>
            <a:endParaRPr lang="en-US" sz="800" dirty="0"/>
          </a:p>
        </p:txBody>
      </p:sp>
      <p:sp>
        <p:nvSpPr>
          <p:cNvPr id="40" name="Text 38"/>
          <p:cNvSpPr txBox="1"/>
          <p:nvPr/>
        </p:nvSpPr>
        <p:spPr>
          <a:xfrm>
            <a:off x="3227832" y="4782312"/>
            <a:ext cx="573603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 20,000 × H 3,000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9192463" y="4087368"/>
            <a:ext cx="2148840" cy="77724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192463" y="4087368"/>
            <a:ext cx="41148" cy="77724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43" name="Text 41"/>
          <p:cNvSpPr txBox="1"/>
          <p:nvPr/>
        </p:nvSpPr>
        <p:spPr>
          <a:xfrm>
            <a:off x="9338767" y="4087368"/>
            <a:ext cx="1874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鋼製軽量ドア／LGS内蔵 片引き吊戸②／片開戸①／FIX②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850392" y="5230368"/>
            <a:ext cx="10490911" cy="566928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45" name="Shape 43"/>
          <p:cNvSpPr/>
          <p:nvPr/>
        </p:nvSpPr>
        <p:spPr>
          <a:xfrm>
            <a:off x="850392" y="5230368"/>
            <a:ext cx="50292" cy="56692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46" name="Text 44"/>
          <p:cNvSpPr txBox="1"/>
          <p:nvPr/>
        </p:nvSpPr>
        <p:spPr>
          <a:xfrm>
            <a:off x="1143000" y="5230368"/>
            <a:ext cx="992398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左＝マイティ-70（パーティション）／右＝LGS壁。同じ長さ・同じ高さの壁に、建具とガラスを段階的に増やした3パターンで比べています。</a:t>
            </a:r>
            <a:endParaRPr lang="en-US" sz="1400" dirty="0"/>
          </a:p>
        </p:txBody>
      </p:sp>
      <p:sp>
        <p:nvSpPr>
          <p:cNvPr id="47" name="Shape 45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48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49" name="Text 46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出典：小松ウオール工業株式会社 作成「パーティションのご提案」比較資料の比較モデルより、当社が再構成。図は建具位置の考え方を示す模式図です。</a:t>
            </a:r>
            <a:endParaRPr lang="en-US" sz="900" dirty="0"/>
          </a:p>
        </p:txBody>
      </p:sp>
      <p:sp>
        <p:nvSpPr>
          <p:cNvPr id="50" name="Text 47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1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金額 ― マイティ-70 を 100 とした場合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建具が増えるほど逆転します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80160"/>
            <a:ext cx="3108960" cy="86868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280160"/>
            <a:ext cx="50292" cy="8686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033272" y="128016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3800" dirty="0"/>
          </a:p>
        </p:txBody>
      </p:sp>
      <p:sp>
        <p:nvSpPr>
          <p:cNvPr id="9" name="Text 7"/>
          <p:cNvSpPr txBox="1"/>
          <p:nvPr/>
        </p:nvSpPr>
        <p:spPr>
          <a:xfrm>
            <a:off x="2176272" y="128016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フラッシュパネル</a:t>
            </a:r>
            <a:endParaRPr lang="en-US" sz="1100" dirty="0"/>
          </a:p>
        </p:txBody>
      </p:sp>
      <p:sp>
        <p:nvSpPr>
          <p:cNvPr id="10" name="Text 8"/>
          <p:cNvSpPr txBox="1"/>
          <p:nvPr/>
        </p:nvSpPr>
        <p:spPr>
          <a:xfrm>
            <a:off x="4416552" y="1280160"/>
            <a:ext cx="335859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壁だけ
</a:t>
            </a:r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建具・ガラスなし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232343" y="1280160"/>
            <a:ext cx="3108960" cy="86868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8232343" y="1280160"/>
            <a:ext cx="50292" cy="86868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8415223" y="128016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</a:t>
            </a:r>
            <a:endParaRPr lang="en-US" sz="3800" dirty="0"/>
          </a:p>
        </p:txBody>
      </p:sp>
      <p:sp>
        <p:nvSpPr>
          <p:cNvPr id="14" name="Text 12"/>
          <p:cNvSpPr txBox="1"/>
          <p:nvPr/>
        </p:nvSpPr>
        <p:spPr>
          <a:xfrm>
            <a:off x="9558223" y="128016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PB2重貼＋クロス＋巾木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50392" y="2331720"/>
            <a:ext cx="3108960" cy="86868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0392" y="2331720"/>
            <a:ext cx="50292" cy="8686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1033272" y="233172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3800" dirty="0"/>
          </a:p>
        </p:txBody>
      </p:sp>
      <p:sp>
        <p:nvSpPr>
          <p:cNvPr id="18" name="Text 16"/>
          <p:cNvSpPr txBox="1"/>
          <p:nvPr/>
        </p:nvSpPr>
        <p:spPr>
          <a:xfrm>
            <a:off x="2176272" y="233172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片引き吊戸①＋片開戸①</a:t>
            </a:r>
            <a:endParaRPr lang="en-US" sz="1100" dirty="0"/>
          </a:p>
        </p:txBody>
      </p:sp>
      <p:sp>
        <p:nvSpPr>
          <p:cNvPr id="19" name="Text 17"/>
          <p:cNvSpPr txBox="1"/>
          <p:nvPr/>
        </p:nvSpPr>
        <p:spPr>
          <a:xfrm>
            <a:off x="4416552" y="2331720"/>
            <a:ext cx="335859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建具2本
</a:t>
            </a:r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引戸1・開戸1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8232343" y="2331720"/>
            <a:ext cx="3108960" cy="86868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232343" y="2331720"/>
            <a:ext cx="50292" cy="868680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8415223" y="233172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94</a:t>
            </a:r>
            <a:endParaRPr lang="en-US" sz="3800" dirty="0"/>
          </a:p>
        </p:txBody>
      </p:sp>
      <p:sp>
        <p:nvSpPr>
          <p:cNvPr id="23" name="Text 21"/>
          <p:cNvSpPr txBox="1"/>
          <p:nvPr/>
        </p:nvSpPr>
        <p:spPr>
          <a:xfrm>
            <a:off x="9558223" y="233172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鋼製軽量ドア＋LGS内蔵吊戸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850392" y="3383280"/>
            <a:ext cx="3108960" cy="868680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50392" y="3383280"/>
            <a:ext cx="50292" cy="8686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033272" y="338328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</a:t>
            </a:r>
            <a:endParaRPr lang="en-US" sz="3800" dirty="0"/>
          </a:p>
        </p:txBody>
      </p:sp>
      <p:sp>
        <p:nvSpPr>
          <p:cNvPr id="27" name="Text 25"/>
          <p:cNvSpPr txBox="1"/>
          <p:nvPr/>
        </p:nvSpPr>
        <p:spPr>
          <a:xfrm>
            <a:off x="2176272" y="338328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吊戸②＋開戸①＋FIX②</a:t>
            </a:r>
            <a:endParaRPr lang="en-US" sz="1100" dirty="0"/>
          </a:p>
        </p:txBody>
      </p:sp>
      <p:sp>
        <p:nvSpPr>
          <p:cNvPr id="28" name="Text 26"/>
          <p:cNvSpPr txBox="1"/>
          <p:nvPr/>
        </p:nvSpPr>
        <p:spPr>
          <a:xfrm>
            <a:off x="4416552" y="3383280"/>
            <a:ext cx="335859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建具3本＋ガラス2
</a:t>
            </a:r>
            <a:pPr algn="ctr"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ここで逆転します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8232343" y="3383280"/>
            <a:ext cx="3108960" cy="868680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32343" y="3383280"/>
            <a:ext cx="50292" cy="868680"/>
          </a:xfrm>
          <a:prstGeom prst="rect">
            <a:avLst/>
          </a:prstGeom>
          <a:solidFill>
            <a:srgbClr val="AAE505"/>
          </a:solidFill>
          <a:ln/>
        </p:spPr>
      </p:sp>
      <p:sp>
        <p:nvSpPr>
          <p:cNvPr id="31" name="Text 29"/>
          <p:cNvSpPr txBox="1"/>
          <p:nvPr/>
        </p:nvSpPr>
        <p:spPr>
          <a:xfrm>
            <a:off x="8415223" y="3383280"/>
            <a:ext cx="1097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109</a:t>
            </a:r>
            <a:endParaRPr lang="en-US" sz="3800" dirty="0"/>
          </a:p>
        </p:txBody>
      </p:sp>
      <p:sp>
        <p:nvSpPr>
          <p:cNvPr id="32" name="Text 30"/>
          <p:cNvSpPr txBox="1"/>
          <p:nvPr/>
        </p:nvSpPr>
        <p:spPr>
          <a:xfrm>
            <a:off x="9558223" y="3383280"/>
            <a:ext cx="16459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11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鋼製軽量ドア＋LGS内蔵吊戸②＋FIX②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50392" y="4553712"/>
            <a:ext cx="10490911" cy="566928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34" name="Shape 32"/>
          <p:cNvSpPr/>
          <p:nvPr/>
        </p:nvSpPr>
        <p:spPr>
          <a:xfrm>
            <a:off x="850392" y="4553712"/>
            <a:ext cx="50292" cy="56692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35" name="Text 33"/>
          <p:cNvSpPr txBox="1"/>
          <p:nvPr/>
        </p:nvSpPr>
        <p:spPr>
          <a:xfrm>
            <a:off x="1143000" y="4553712"/>
            <a:ext cx="992398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建具とガラスが増えるほど差は縮まり、建具3本＋FIX2枚で逆転します。</a:t>
            </a:r>
            <a:endParaRPr lang="en-US" sz="1900" dirty="0"/>
          </a:p>
        </p:txBody>
      </p:sp>
      <p:sp>
        <p:nvSpPr>
          <p:cNvPr id="36" name="Text 34"/>
          <p:cNvSpPr txBox="1"/>
          <p:nvPr/>
        </p:nvSpPr>
        <p:spPr>
          <a:xfrm>
            <a:off x="850392" y="5230368"/>
            <a:ext cx="10490911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金額比較の数値は概算金額の目安であり、実際の工事金額と異なる場合があります。</a:t>
            </a:r>
            <a:endParaRPr lang="en-US" sz="11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パーティション工事による工程簡素化での、工期短縮・養生費・廃材処分費などの削減経費は考慮していません。</a:t>
            </a:r>
            <a:endParaRPr lang="en-US" sz="11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※ 平米数・パターン・建具の数によって変化します。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38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39" name="Text 36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出典：小松ウオール工業株式会社 作成の比較資料より（指数はメーカー算出の概算値）。2026年の読み方は次ページ。</a:t>
            </a:r>
            <a:endParaRPr lang="en-US" sz="900" dirty="0"/>
          </a:p>
        </p:txBody>
      </p:sp>
      <p:sp>
        <p:nvSpPr>
          <p:cNvPr id="40" name="Text 37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02920"/>
            <a:ext cx="72905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この金額比較を、2026年にどう読むか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正直にお伝えします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50392" y="1252728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 txBox="1"/>
          <p:nvPr/>
        </p:nvSpPr>
        <p:spPr>
          <a:xfrm>
            <a:off x="1508760" y="1252728"/>
            <a:ext cx="983254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前ページの指数は、メーカーが以前に作成した概算比較です</a:t>
            </a:r>
            <a:endParaRPr lang="en-US" sz="1900" dirty="0"/>
          </a:p>
        </p:txBody>
      </p:sp>
      <p:sp>
        <p:nvSpPr>
          <p:cNvPr id="7" name="Text 5"/>
          <p:cNvSpPr txBox="1"/>
          <p:nvPr/>
        </p:nvSpPr>
        <p:spPr>
          <a:xfrm>
            <a:off x="1508760" y="1673352"/>
            <a:ext cx="983254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当社が2026年の単価で計算し直したものではありません。作成時期の単価にもとづく相対比較です。</a:t>
            </a:r>
            <a:endParaRPr lang="en-US" sz="1400" dirty="0"/>
          </a:p>
        </p:txBody>
      </p:sp>
      <p:sp>
        <p:nvSpPr>
          <p:cNvPr id="8" name="Text 6"/>
          <p:cNvSpPr txBox="1"/>
          <p:nvPr/>
        </p:nvSpPr>
        <p:spPr>
          <a:xfrm>
            <a:off x="850392" y="2423160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9" name="Text 7"/>
          <p:cNvSpPr txBox="1"/>
          <p:nvPr/>
        </p:nvSpPr>
        <p:spPr>
          <a:xfrm>
            <a:off x="1508760" y="2423160"/>
            <a:ext cx="983254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2026年の価格環境は、工種の多い工法のコストを押し上げる方向に働きます</a:t>
            </a:r>
            <a:endParaRPr lang="en-US" sz="1900" dirty="0"/>
          </a:p>
        </p:txBody>
      </p:sp>
      <p:sp>
        <p:nvSpPr>
          <p:cNvPr id="10" name="Text 8"/>
          <p:cNvSpPr txBox="1"/>
          <p:nvPr/>
        </p:nvSpPr>
        <p:spPr>
          <a:xfrm>
            <a:off x="1508760" y="2843784"/>
            <a:ext cx="983254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労務単価は14年連続で上昇（2026年3月適用分は前年度比＋4.5％）。石膏ボードは2026年6月出荷分から製品20％・カット加工費40％の値上げ。LGS壁は工種が多く、現場での加工も多い工法です。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850392" y="359359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12" name="Text 10"/>
          <p:cNvSpPr txBox="1"/>
          <p:nvPr/>
        </p:nvSpPr>
        <p:spPr>
          <a:xfrm>
            <a:off x="1508760" y="3593592"/>
            <a:ext cx="983254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「建具・ガラスが増えるほど有利」という傾向は、いまも変わりません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1508760" y="4014216"/>
            <a:ext cx="983254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パーティションの材料も同様に値上がりしています。どちらが何%という断定はできません。ただし比率がLGS側に有利な方向へ大きく振れる要素は、現時点で見当たりません。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850392" y="4764024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15" name="Text 13"/>
          <p:cNvSpPr txBox="1"/>
          <p:nvPr/>
        </p:nvSpPr>
        <p:spPr>
          <a:xfrm>
            <a:off x="1508760" y="4764024"/>
            <a:ext cx="9832543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正確な金額は、物件ごとにお見積りします</a:t>
            </a:r>
            <a:endParaRPr lang="en-US" sz="1900" dirty="0"/>
          </a:p>
        </p:txBody>
      </p:sp>
      <p:sp>
        <p:nvSpPr>
          <p:cNvPr id="16" name="Text 14"/>
          <p:cNvSpPr txBox="1"/>
          <p:nvPr/>
        </p:nvSpPr>
        <p:spPr>
          <a:xfrm>
            <a:off x="1508760" y="5184648"/>
            <a:ext cx="983254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壁の長さ・高さ・建具の数と種類・ガラスの有無で金額は大きく変わります。図面をお預かりいただければ、当社の積算課が今日の単価でお出しします。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18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19" name="Text 16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出典：国土交通省 報道発表 2026年2月17日（労務単価）／吉野石膏 2026年6月1日出荷分より値上げ／建設物価調査会「建設資材物価指数」2026年8月分</a:t>
            </a:r>
            <a:endParaRPr lang="en-US" sz="900" dirty="0"/>
          </a:p>
        </p:txBody>
      </p:sp>
      <p:sp>
        <p:nvSpPr>
          <p:cNvPr id="20" name="Text 17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02920"/>
            <a:ext cx="72905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当社の施工実績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石川・富山のオフィス／公共施設で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pic>
        <p:nvPicPr>
          <p:cNvPr id="5" name="Image 0" descr="COVER">    </p:cNvPr>
          <p:cNvPicPr>
            <a:picLocks noChangeAspect="1"/>
          </p:cNvPicPr>
          <p:nvPr/>
        </p:nvPicPr>
        <p:blipFill>
          <a:blip r:embed="rId1"/>
          <a:srcRect t="13" b="13"/>
          <a:stretch>
            <a:fillRect/>
          </a:stretch>
        </p:blipFill>
        <p:spPr>
          <a:xfrm>
            <a:off x="850392" y="1207008"/>
            <a:ext cx="3344570" cy="1591056"/>
          </a:xfrm>
          <a:prstGeom prst="rect">
            <a:avLst/>
          </a:prstGeom>
        </p:spPr>
      </p:pic>
      <p:sp>
        <p:nvSpPr>
          <p:cNvPr id="6" name="Text 3"/>
          <p:cNvSpPr txBox="1"/>
          <p:nvPr/>
        </p:nvSpPr>
        <p:spPr>
          <a:xfrm>
            <a:off x="850392" y="2816352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白パネル間仕切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｜執務室（当社施工）</a:t>
            </a:r>
            <a:endParaRPr lang="en-US" sz="1050" dirty="0"/>
          </a:p>
        </p:txBody>
      </p:sp>
      <p:pic>
        <p:nvPicPr>
          <p:cNvPr id="7" name="Image 1" descr="COVER">    </p:cNvPr>
          <p:cNvPicPr>
            <a:picLocks noChangeAspect="1"/>
          </p:cNvPicPr>
          <p:nvPr/>
        </p:nvPicPr>
        <p:blipFill>
          <a:blip r:embed="rId2"/>
          <a:srcRect t="100" b="100"/>
          <a:stretch>
            <a:fillRect/>
          </a:stretch>
        </p:blipFill>
        <p:spPr>
          <a:xfrm>
            <a:off x="4423562" y="1207008"/>
            <a:ext cx="3344570" cy="1591056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4423562" y="2816352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当社オフィス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｜金沢・2022年改修（自社物件）</a:t>
            </a:r>
            <a:endParaRPr lang="en-US" sz="1050" dirty="0"/>
          </a:p>
        </p:txBody>
      </p:sp>
      <p:pic>
        <p:nvPicPr>
          <p:cNvPr id="9" name="Image 2" descr="COVER">    </p:cNvPr>
          <p:cNvPicPr>
            <a:picLocks noChangeAspect="1"/>
          </p:cNvPicPr>
          <p:nvPr/>
        </p:nvPicPr>
        <p:blipFill>
          <a:blip r:embed="rId3"/>
          <a:srcRect t="100" b="100"/>
          <a:stretch>
            <a:fillRect/>
          </a:stretch>
        </p:blipFill>
        <p:spPr>
          <a:xfrm>
            <a:off x="7996733" y="1207008"/>
            <a:ext cx="3344570" cy="1591056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7996733" y="2816352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ガラス間仕切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｜廊下まわり（当社施工）</a:t>
            </a:r>
            <a:endParaRPr lang="en-US" sz="1050" dirty="0"/>
          </a:p>
        </p:txBody>
      </p:sp>
      <p:pic>
        <p:nvPicPr>
          <p:cNvPr id="11" name="Image 3" descr="COVER">    </p:cNvPr>
          <p:cNvPicPr>
            <a:picLocks noChangeAspect="1"/>
          </p:cNvPicPr>
          <p:nvPr/>
        </p:nvPicPr>
        <p:blipFill>
          <a:blip r:embed="rId4"/>
          <a:srcRect t="100" b="100"/>
          <a:stretch>
            <a:fillRect/>
          </a:stretch>
        </p:blipFill>
        <p:spPr>
          <a:xfrm>
            <a:off x="850392" y="3319272"/>
            <a:ext cx="3344570" cy="1591056"/>
          </a:xfrm>
          <a:prstGeom prst="rect">
            <a:avLst/>
          </a:prstGeom>
        </p:spPr>
      </p:pic>
      <p:sp>
        <p:nvSpPr>
          <p:cNvPr id="12" name="Text 6"/>
          <p:cNvSpPr txBox="1"/>
          <p:nvPr/>
        </p:nvSpPr>
        <p:spPr>
          <a:xfrm>
            <a:off x="850392" y="4928616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ガラス間仕切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｜開放的な執務空間（当社施工）</a:t>
            </a:r>
            <a:endParaRPr lang="en-US" sz="1050" dirty="0"/>
          </a:p>
        </p:txBody>
      </p:sp>
      <p:pic>
        <p:nvPicPr>
          <p:cNvPr id="13" name="Image 4" descr="COVER">    </p:cNvPr>
          <p:cNvPicPr>
            <a:picLocks noChangeAspect="1"/>
          </p:cNvPicPr>
          <p:nvPr/>
        </p:nvPicPr>
        <p:blipFill>
          <a:blip r:embed="rId5"/>
          <a:srcRect t="13" b="13"/>
          <a:stretch>
            <a:fillRect/>
          </a:stretch>
        </p:blipFill>
        <p:spPr>
          <a:xfrm>
            <a:off x="4423562" y="3319272"/>
            <a:ext cx="3344570" cy="1591056"/>
          </a:xfrm>
          <a:prstGeom prst="rect">
            <a:avLst/>
          </a:prstGeom>
        </p:spPr>
      </p:pic>
      <p:sp>
        <p:nvSpPr>
          <p:cNvPr id="14" name="Text 7"/>
          <p:cNvSpPr txBox="1"/>
          <p:nvPr/>
        </p:nvSpPr>
        <p:spPr>
          <a:xfrm>
            <a:off x="4423562" y="4928616"/>
            <a:ext cx="334457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移動間仕切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｜大空間の間仕切（当社施工）</a:t>
            </a:r>
            <a:endParaRPr lang="en-US" sz="1050" dirty="0"/>
          </a:p>
        </p:txBody>
      </p:sp>
      <p:sp>
        <p:nvSpPr>
          <p:cNvPr id="15" name="Shape 8"/>
          <p:cNvSpPr/>
          <p:nvPr/>
        </p:nvSpPr>
        <p:spPr>
          <a:xfrm>
            <a:off x="7996733" y="3319272"/>
            <a:ext cx="3344570" cy="2249424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6" name="Shape 9"/>
          <p:cNvSpPr/>
          <p:nvPr/>
        </p:nvSpPr>
        <p:spPr>
          <a:xfrm>
            <a:off x="7996733" y="3319272"/>
            <a:ext cx="50292" cy="224942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7" name="Text 10"/>
          <p:cNvSpPr txBox="1"/>
          <p:nvPr/>
        </p:nvSpPr>
        <p:spPr>
          <a:xfrm>
            <a:off x="8252765" y="3410712"/>
            <a:ext cx="2887370" cy="20665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
</a:t>
            </a:r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同じ「パーティション」でも、パネル・ガラス・建具の組み合わせでここまで表情が変わります。</a:t>
            </a: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endParaRPr lang="en-US" sz="10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ご要望の空間に合わせて、型番の組み合わせからご提案します。</a:t>
            </a:r>
            <a:endParaRPr lang="en-US" sz="1050" dirty="0"/>
          </a:p>
        </p:txBody>
      </p:sp>
      <p:sp>
        <p:nvSpPr>
          <p:cNvPr id="18" name="Shape 11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19" name="Image 5" descr="FIT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0" name="Text 12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写真＝当社の竣工写真より。お客様のご事情に配慮し、物件名は記載していません。個別の実績はご商談の際にご紹介いたします。</a:t>
            </a:r>
            <a:endParaRPr lang="en-US" sz="900" dirty="0"/>
          </a:p>
        </p:txBody>
      </p:sp>
      <p:sp>
        <p:nvSpPr>
          <p:cNvPr id="21" name="Text 13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02920"/>
            <a:ext cx="72905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こんなこと、ありませんか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お客様のお困りごと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5" name="Shape 3"/>
          <p:cNvSpPr/>
          <p:nvPr/>
        </p:nvSpPr>
        <p:spPr>
          <a:xfrm>
            <a:off x="850392" y="1764792"/>
            <a:ext cx="201168" cy="20116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353312" y="1691640"/>
            <a:ext cx="9987991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間仕切のレイアウトが、よく変わる。</a:t>
            </a:r>
            <a:endParaRPr lang="en-US" sz="2400" dirty="0"/>
          </a:p>
        </p:txBody>
      </p:sp>
      <p:sp>
        <p:nvSpPr>
          <p:cNvPr id="7" name="Text 5"/>
          <p:cNvSpPr txBox="1"/>
          <p:nvPr/>
        </p:nvSpPr>
        <p:spPr>
          <a:xfrm>
            <a:off x="1353312" y="2148840"/>
            <a:ext cx="998799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組織変更・増員・用途変更のたびに、壁を壊してつくり直していませんか。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50392" y="3136392"/>
            <a:ext cx="201168" cy="20116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353312" y="3063240"/>
            <a:ext cx="9987991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工期が無い。職人がいない。</a:t>
            </a:r>
            <a:endParaRPr lang="en-US" sz="2400" dirty="0"/>
          </a:p>
        </p:txBody>
      </p:sp>
      <p:sp>
        <p:nvSpPr>
          <p:cNvPr id="10" name="Text 8"/>
          <p:cNvSpPr txBox="1"/>
          <p:nvPr/>
        </p:nvSpPr>
        <p:spPr>
          <a:xfrm>
            <a:off x="1353312" y="3520440"/>
            <a:ext cx="998799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内装の工種が多いほど、日程も人の手配も読みにくくなります。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850392" y="4507992"/>
            <a:ext cx="201168" cy="20116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1353312" y="4434840"/>
            <a:ext cx="9987991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使いながら直したい。ほこりと臭いを出したくない。</a:t>
            </a:r>
            <a:endParaRPr lang="en-US" sz="2400" dirty="0"/>
          </a:p>
        </p:txBody>
      </p:sp>
      <p:sp>
        <p:nvSpPr>
          <p:cNvPr id="13" name="Text 11"/>
          <p:cNvSpPr txBox="1"/>
          <p:nvPr/>
        </p:nvSpPr>
        <p:spPr>
          <a:xfrm>
            <a:off x="1353312" y="4892040"/>
            <a:ext cx="9987991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営業中・執務中のフロアでは、粉じん・切断音・塗装の臭気が現場の制約になります。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15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16" name="Text 13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当社がお客様から実際にいただくご相談をもとに構成しています。</a:t>
            </a:r>
            <a:endParaRPr lang="en-US" sz="900" dirty="0"/>
          </a:p>
        </p:txBody>
      </p:sp>
      <p:sp>
        <p:nvSpPr>
          <p:cNvPr id="17" name="Text 14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02920"/>
            <a:ext cx="72905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まとめ ― パーティションを選ぶ理由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10の視点から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5" name="Shape 3"/>
          <p:cNvSpPr/>
          <p:nvPr/>
        </p:nvSpPr>
        <p:spPr>
          <a:xfrm>
            <a:off x="850392" y="1307592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1106424" y="1207008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移設して再使用できる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954924" y="1307592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4210956" y="1207008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1工種で納まる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50392" y="1728216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1106424" y="1627632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火を使わない工法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954924" y="1728216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4210956" y="1627632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工程が簡素・工期が短い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50392" y="2148840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1106424" y="2048256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壁が薄く、部屋が広い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954924" y="2148840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4210956" y="2048256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粉じん・臭気・廃材が少ない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850392" y="2569464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1106424" y="2468880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工場焼付塗装で品質が均一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954924" y="2569464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4210956" y="2468880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中空層40mmを後から使える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850392" y="2990088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2" name="Text 20"/>
          <p:cNvSpPr txBox="1"/>
          <p:nvPr/>
        </p:nvSpPr>
        <p:spPr>
          <a:xfrm>
            <a:off x="1106424" y="2889504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不燃材料の規定に適合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954924" y="2990088"/>
            <a:ext cx="128016" cy="12801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4" name="Text 22"/>
          <p:cNvSpPr txBox="1"/>
          <p:nvPr/>
        </p:nvSpPr>
        <p:spPr>
          <a:xfrm>
            <a:off x="4210956" y="2889504"/>
            <a:ext cx="27844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建具が増えるほど金額で有利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850392" y="4160520"/>
            <a:ext cx="10490911" cy="114300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26" name="Shape 24"/>
          <p:cNvSpPr/>
          <p:nvPr/>
        </p:nvSpPr>
        <p:spPr>
          <a:xfrm>
            <a:off x="850392" y="4160520"/>
            <a:ext cx="50292" cy="114300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7" name="Text 25"/>
          <p:cNvSpPr txBox="1"/>
          <p:nvPr/>
        </p:nvSpPr>
        <p:spPr>
          <a:xfrm>
            <a:off x="1143000" y="4160520"/>
            <a:ext cx="9923983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まずは図面を1枚、お預けください。</a:t>
            </a:r>
            <a:endParaRPr lang="en-US" sz="1900" dirty="0"/>
          </a:p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今日の単価で、御社の条件に合わせた概算をお出しします。</a:t>
            </a:r>
            <a:endParaRPr lang="en-US" sz="1900" dirty="0"/>
          </a:p>
        </p:txBody>
      </p:sp>
      <p:sp>
        <p:nvSpPr>
          <p:cNvPr id="28" name="Shape 26"/>
          <p:cNvSpPr/>
          <p:nvPr/>
        </p:nvSpPr>
        <p:spPr>
          <a:xfrm>
            <a:off x="7608095" y="1207008"/>
            <a:ext cx="3733208" cy="4114800"/>
          </a:xfrm>
          <a:prstGeom prst="rect">
            <a:avLst/>
          </a:prstGeom>
          <a:solidFill>
            <a:srgbClr val="F6F6F6"/>
          </a:solidFill>
          <a:ln/>
        </p:spPr>
      </p:sp>
      <p:sp>
        <p:nvSpPr>
          <p:cNvPr id="29" name="Shape 27"/>
          <p:cNvSpPr/>
          <p:nvPr/>
        </p:nvSpPr>
        <p:spPr>
          <a:xfrm>
            <a:off x="7608095" y="1207008"/>
            <a:ext cx="3733208" cy="5029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30" name="Text 28"/>
          <p:cNvSpPr txBox="1"/>
          <p:nvPr/>
        </p:nvSpPr>
        <p:spPr>
          <a:xfrm>
            <a:off x="7882415" y="1527048"/>
            <a:ext cx="31845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小松ウォールアイティ株式会社</a:t>
            </a:r>
            <a:endParaRPr lang="en-US" sz="1500" dirty="0"/>
          </a:p>
        </p:txBody>
      </p:sp>
      <p:sp>
        <p:nvSpPr>
          <p:cNvPr id="31" name="Text 29"/>
          <p:cNvSpPr txBox="1"/>
          <p:nvPr/>
        </p:nvSpPr>
        <p:spPr>
          <a:xfrm>
            <a:off x="7882415" y="1984248"/>
            <a:ext cx="3184568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〒921-8062</a:t>
            </a:r>
            <a:endParaRPr lang="en-US" sz="13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石川県金沢市新保本2丁目607</a:t>
            </a:r>
            <a:endParaRPr lang="en-US" sz="13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TEL 076-249-0412</a:t>
            </a:r>
            <a:endParaRPr lang="en-US" sz="13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FAX 076-249-1239</a:t>
            </a:r>
            <a:endParaRPr lang="en-US" sz="1300" dirty="0"/>
          </a:p>
          <a:p>
            <a:pPr indent="0" marL="0">
              <a:lnSpc>
                <a:spcPct val="145000"/>
              </a:lnSpc>
              <a:buNone/>
            </a:pPr>
            <a:r>
              <a:rPr lang="en-US" sz="13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https://www.wall-it.com/</a:t>
            </a:r>
            <a:endParaRPr lang="en-US" sz="1300" dirty="0"/>
          </a:p>
        </p:txBody>
      </p:sp>
      <p:sp>
        <p:nvSpPr>
          <p:cNvPr id="32" name="Text 30"/>
          <p:cNvSpPr txBox="1"/>
          <p:nvPr/>
        </p:nvSpPr>
        <p:spPr>
          <a:xfrm>
            <a:off x="7882415" y="3721608"/>
            <a:ext cx="3184568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創業 1971年（昭和46年）10月13日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オフィスパーティションの販売・施工</a:t>
            </a: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endParaRPr lang="en-US" sz="11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1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本資料は、小松ウオール工業株式会社 作成の比較資料をもとに、当社が2026年時点の情報と施工実績を加えて再構成したものです。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34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35" name="Text 32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2026年9月版</a:t>
            </a:r>
            <a:endParaRPr lang="en-US" sz="900" dirty="0"/>
          </a:p>
        </p:txBody>
      </p:sp>
      <p:sp>
        <p:nvSpPr>
          <p:cNvPr id="36" name="Text 33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いま、間仕切壁を取り巻く3つの変化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2026年の前提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328361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207008"/>
            <a:ext cx="3283610" cy="50292"/>
          </a:xfrm>
          <a:prstGeom prst="rect">
            <a:avLst/>
          </a:prstGeom>
          <a:solidFill>
            <a:srgbClr val="00AEA4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1106424" y="1435608"/>
            <a:ext cx="277154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人が足りない</a:t>
            </a:r>
            <a:endParaRPr lang="en-US" sz="1900" dirty="0"/>
          </a:p>
        </p:txBody>
      </p:sp>
      <p:sp>
        <p:nvSpPr>
          <p:cNvPr id="9" name="Text 7"/>
          <p:cNvSpPr txBox="1"/>
          <p:nvPr/>
        </p:nvSpPr>
        <p:spPr>
          <a:xfrm>
            <a:off x="1106424" y="1865376"/>
            <a:ext cx="2771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477</a:t>
            </a:r>
            <a:pPr indent="0" marL="0">
              <a:buNone/>
            </a:pPr>
            <a:r>
              <a:rPr lang="en-US" sz="1900" b="1" dirty="0">
                <a:solidFill>
                  <a:srgbClr val="00C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万人</a:t>
            </a:r>
            <a:endParaRPr lang="en-US" sz="5400" dirty="0"/>
          </a:p>
        </p:txBody>
      </p:sp>
      <p:sp>
        <p:nvSpPr>
          <p:cNvPr id="10" name="Text 8"/>
          <p:cNvSpPr txBox="1"/>
          <p:nvPr/>
        </p:nvSpPr>
        <p:spPr>
          <a:xfrm>
            <a:off x="1106424" y="2688336"/>
            <a:ext cx="277154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建設業就業者数（2025年）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ピーク時から約3割減</a:t>
            </a:r>
            <a:endParaRPr lang="en-US" sz="1400" dirty="0"/>
          </a:p>
        </p:txBody>
      </p:sp>
      <p:sp>
        <p:nvSpPr>
          <p:cNvPr id="11" name="Text 9"/>
          <p:cNvSpPr txBox="1"/>
          <p:nvPr/>
        </p:nvSpPr>
        <p:spPr>
          <a:xfrm>
            <a:off x="1106424" y="3538728"/>
            <a:ext cx="277154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1997年の685万人がピーク。工種が多い工法ほど、人の手配が読みにくくなります。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454042" y="1207008"/>
            <a:ext cx="328361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54042" y="1207008"/>
            <a:ext cx="3283610" cy="50292"/>
          </a:xfrm>
          <a:prstGeom prst="rect">
            <a:avLst/>
          </a:prstGeom>
          <a:solidFill>
            <a:srgbClr val="00AEA4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4710074" y="1435608"/>
            <a:ext cx="277154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人件費が上がり続ける</a:t>
            </a:r>
            <a:endParaRPr lang="en-US" sz="1900" dirty="0"/>
          </a:p>
        </p:txBody>
      </p:sp>
      <p:sp>
        <p:nvSpPr>
          <p:cNvPr id="15" name="Text 13"/>
          <p:cNvSpPr txBox="1"/>
          <p:nvPr/>
        </p:nvSpPr>
        <p:spPr>
          <a:xfrm>
            <a:off x="4710074" y="1865376"/>
            <a:ext cx="2771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pPr indent="0" marL="0">
              <a:buNone/>
            </a:pPr>
            <a:r>
              <a:rPr lang="en-US" sz="1900" b="1" dirty="0">
                <a:solidFill>
                  <a:srgbClr val="00C850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 年連続</a:t>
            </a:r>
            <a:endParaRPr lang="en-US" sz="5400" dirty="0"/>
          </a:p>
        </p:txBody>
      </p:sp>
      <p:sp>
        <p:nvSpPr>
          <p:cNvPr id="16" name="Text 14"/>
          <p:cNvSpPr txBox="1"/>
          <p:nvPr/>
        </p:nvSpPr>
        <p:spPr>
          <a:xfrm>
            <a:off x="4710074" y="2688336"/>
            <a:ext cx="277154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公共工事設計労務単価の上昇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2026年3月適用分＋4.5％</a:t>
            </a:r>
            <a:endParaRPr lang="en-US" sz="1400" dirty="0"/>
          </a:p>
        </p:txBody>
      </p:sp>
      <p:sp>
        <p:nvSpPr>
          <p:cNvPr id="17" name="Text 15"/>
          <p:cNvSpPr txBox="1"/>
          <p:nvPr/>
        </p:nvSpPr>
        <p:spPr>
          <a:xfrm>
            <a:off x="4710074" y="3538728"/>
            <a:ext cx="277154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全国全職種の加重平均は25,834円。初めて25,000円を超えました。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8057693" y="1207008"/>
            <a:ext cx="3283610" cy="37033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057693" y="1207008"/>
            <a:ext cx="3283610" cy="50292"/>
          </a:xfrm>
          <a:prstGeom prst="rect">
            <a:avLst/>
          </a:prstGeom>
          <a:solidFill>
            <a:srgbClr val="00AEA4"/>
          </a:solidFill>
          <a:ln/>
        </p:spPr>
      </p:sp>
      <p:sp>
        <p:nvSpPr>
          <p:cNvPr id="20" name="Text 18"/>
          <p:cNvSpPr txBox="1"/>
          <p:nvPr/>
        </p:nvSpPr>
        <p:spPr>
          <a:xfrm>
            <a:off x="8313725" y="1435608"/>
            <a:ext cx="277154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資材も上がる</a:t>
            </a:r>
            <a:endParaRPr lang="en-US" sz="1900" dirty="0"/>
          </a:p>
        </p:txBody>
      </p:sp>
      <p:sp>
        <p:nvSpPr>
          <p:cNvPr id="21" name="Text 19"/>
          <p:cNvSpPr txBox="1"/>
          <p:nvPr/>
        </p:nvSpPr>
        <p:spPr>
          <a:xfrm>
            <a:off x="8313725" y="1865376"/>
            <a:ext cx="277154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約150</a:t>
            </a:r>
            <a:pPr indent="0" marL="0">
              <a:buNone/>
            </a:pPr>
            <a:endParaRPr lang="en-US" sz="5400" dirty="0"/>
          </a:p>
        </p:txBody>
      </p:sp>
      <p:sp>
        <p:nvSpPr>
          <p:cNvPr id="22" name="Text 20"/>
          <p:cNvSpPr txBox="1"/>
          <p:nvPr/>
        </p:nvSpPr>
        <p:spPr>
          <a:xfrm>
            <a:off x="8313725" y="2688336"/>
            <a:ext cx="277154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建設資材物価指数（建築）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2015年＝100 に対する2026年の水準</a:t>
            </a:r>
            <a:endParaRPr lang="en-US" sz="1400" dirty="0"/>
          </a:p>
        </p:txBody>
      </p:sp>
      <p:sp>
        <p:nvSpPr>
          <p:cNvPr id="23" name="Text 21"/>
          <p:cNvSpPr txBox="1"/>
          <p:nvPr/>
        </p:nvSpPr>
        <p:spPr>
          <a:xfrm>
            <a:off x="8313725" y="3538728"/>
            <a:ext cx="277154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石膏ボードは2026年6月出荷分から製品20％・カット加工費40％の値上げ。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850392" y="5111496"/>
            <a:ext cx="10490911" cy="566928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25" name="Shape 23"/>
          <p:cNvSpPr/>
          <p:nvPr/>
        </p:nvSpPr>
        <p:spPr>
          <a:xfrm>
            <a:off x="850392" y="5111496"/>
            <a:ext cx="50292" cy="56692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6" name="Text 24"/>
          <p:cNvSpPr txBox="1"/>
          <p:nvPr/>
        </p:nvSpPr>
        <p:spPr>
          <a:xfrm>
            <a:off x="1143000" y="5111496"/>
            <a:ext cx="992398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工種が多く、工期が長く、現場での加工が多い工法ほど、この3つの影響を強く受けます。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8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9" name="Text 26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出典：総務省「労働力調査」・国土交通省「建設業を巡る現状と課題」／国土交通省 報道発表 2026年2月17日／建設物価調査会「建設資材物価指数」2026年8月分（2015年＝100）／吉野石膏 2026年6月1日出荷分より値上げ</a:t>
            </a:r>
            <a:endParaRPr lang="en-US" sz="900" dirty="0"/>
          </a:p>
        </p:txBody>
      </p:sp>
      <p:sp>
        <p:nvSpPr>
          <p:cNvPr id="30" name="Text 27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02920"/>
            <a:ext cx="72905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10の視点で比べました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結論の一覧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50392" y="1207008"/>
          <a:ext cx="10490911" cy="914400"/>
        </p:xfrm>
        <a:graphic>
          <a:graphicData uri="http://schemas.openxmlformats.org/drawingml/2006/table">
            <a:tbl>
              <a:tblPr/>
              <a:tblGrid>
                <a:gridCol w="411480"/>
                <a:gridCol w="1920240"/>
                <a:gridCol w="4160520"/>
                <a:gridCol w="3995928"/>
              </a:tblGrid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視点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00B983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パーティション（マイティ）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LGS壁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F6F6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レイアウト変更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移設して再使用できる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解体・組立が難しい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工法（工種）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1工種で納まる／火を使わない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多数の工種／溶接で火気管理が要る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工期（工程）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内装完了後に取付ける2工程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5工程＋建具枠・建具本体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厚さ（見込み）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50〜130mm（マイティ-70は70mm）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一般的な仕様で117mm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環境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粉じん・臭気・廃材が少ない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切断・パテ・塗装が現場で発生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6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意匠・仕上げ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工場焼付塗装で品質が均一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現場仕上げの精度に左右される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配線・配管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中空層40mmを後から使える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ボードを貼る前に決めておく必要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不燃性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国土交通大臣認定 NM-2300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ボード仕様により対応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遮音性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パネル単体（500Hz）53.4dB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中空壁（500Hz）50.0dB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2976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A1A1A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</a:t>
                      </a:r>
                      <a:endParaRPr lang="en-US" sz="13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b="1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金額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建具・ガラスが増えるほど有利に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300" dirty="0">
                          <a:solidFill>
                            <a:srgbClr val="3A3A3A"/>
                          </a:solidFill>
                          <a:latin typeface="Meiryo" pitchFamily="34" charset="0"/>
                          <a:ea typeface="Meiryo" pitchFamily="34" charset="-122"/>
                          <a:cs typeface="Meiryo" pitchFamily="34" charset="-120"/>
                        </a:rPr>
                        <a:t>壁だけなら安い／建具が増えると逆転</a:t>
                      </a:r>
                      <a:endParaRPr lang="en-US" sz="1300" dirty="0">
                        <a:latin typeface="Meiryo" charset="0"/>
                        <a:ea typeface="Meiryo" charset="0"/>
                        <a:cs typeface="Meiryo" charset="0"/>
                      </a:endParaRPr>
                    </a:p>
                  </a:txBody>
                  <a:tcPr marL="101600" marR="101600" marT="50800" marB="50800" anchor="ctr">
                    <a:lnL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2E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8" name="Text 4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各項目の根拠は、以降のページに個別に記載しています。</a:t>
            </a:r>
            <a:endParaRPr lang="en-US" sz="900" dirty="0"/>
          </a:p>
        </p:txBody>
      </p:sp>
      <p:sp>
        <p:nvSpPr>
          <p:cNvPr id="9" name="Text 5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解体・組立・レイアウト変更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組織は変わる。壁も変えられますか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5071720" cy="4736592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207008"/>
            <a:ext cx="5071720" cy="5029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1389888"/>
            <a:ext cx="1234440" cy="25603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124712" y="1389888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endParaRPr lang="en-US" sz="950" dirty="0"/>
          </a:p>
        </p:txBody>
      </p:sp>
      <p:pic>
        <p:nvPicPr>
          <p:cNvPr id="10" name="Image 0" descr="COVER">    </p:cNvPr>
          <p:cNvPicPr>
            <a:picLocks noChangeAspect="1"/>
          </p:cNvPicPr>
          <p:nvPr/>
        </p:nvPicPr>
        <p:blipFill>
          <a:blip r:embed="rId1"/>
          <a:srcRect t="1030" b="1030"/>
          <a:stretch>
            <a:fillRect/>
          </a:stretch>
        </p:blipFill>
        <p:spPr>
          <a:xfrm>
            <a:off x="1124712" y="1755648"/>
            <a:ext cx="4523080" cy="2331720"/>
          </a:xfrm>
          <a:prstGeom prst="rect">
            <a:avLst/>
          </a:prstGeom>
        </p:spPr>
      </p:pic>
      <p:sp>
        <p:nvSpPr>
          <p:cNvPr id="11" name="Text 8"/>
          <p:cNvSpPr txBox="1"/>
          <p:nvPr/>
        </p:nvSpPr>
        <p:spPr>
          <a:xfrm>
            <a:off x="1124712" y="4178808"/>
            <a:ext cx="452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移設して、また使えます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124712" y="4544568"/>
            <a:ext cx="4523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パネルとレールを外して別の場所へ。壊して捨てるのではなく、部材が資産として残ります。</a:t>
            </a:r>
            <a:endParaRPr lang="en-US" sz="1200" dirty="0"/>
          </a:p>
        </p:txBody>
      </p:sp>
      <p:sp>
        <p:nvSpPr>
          <p:cNvPr id="13" name="Text 10"/>
          <p:cNvSpPr txBox="1"/>
          <p:nvPr/>
        </p:nvSpPr>
        <p:spPr>
          <a:xfrm>
            <a:off x="1124712" y="5440680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変更の予定がある空間ほど、効きます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6269584" y="1207008"/>
            <a:ext cx="5071720" cy="473659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269584" y="1207008"/>
            <a:ext cx="5071720" cy="50292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6" name="Shape 13"/>
          <p:cNvSpPr/>
          <p:nvPr/>
        </p:nvSpPr>
        <p:spPr>
          <a:xfrm>
            <a:off x="6543904" y="1389888"/>
            <a:ext cx="777240" cy="256032"/>
          </a:xfrm>
          <a:prstGeom prst="rect">
            <a:avLst/>
          </a:prstGeom>
          <a:solidFill>
            <a:srgbClr val="3A3A3A"/>
          </a:solidFill>
          <a:ln/>
        </p:spPr>
      </p:sp>
      <p:sp>
        <p:nvSpPr>
          <p:cNvPr id="17" name="Text 14"/>
          <p:cNvSpPr txBox="1"/>
          <p:nvPr/>
        </p:nvSpPr>
        <p:spPr>
          <a:xfrm>
            <a:off x="6543904" y="1389888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950" dirty="0"/>
          </a:p>
        </p:txBody>
      </p:sp>
      <p:pic>
        <p:nvPicPr>
          <p:cNvPr id="18" name="Image 1" descr="COVER">    </p:cNvPr>
          <p:cNvPicPr>
            <a:picLocks noChangeAspect="1"/>
          </p:cNvPicPr>
          <p:nvPr/>
        </p:nvPicPr>
        <p:blipFill>
          <a:blip r:embed="rId2"/>
          <a:srcRect t="861" b="861"/>
          <a:stretch>
            <a:fillRect/>
          </a:stretch>
        </p:blipFill>
        <p:spPr>
          <a:xfrm>
            <a:off x="6543904" y="1755648"/>
            <a:ext cx="4523080" cy="2331720"/>
          </a:xfrm>
          <a:prstGeom prst="rect">
            <a:avLst/>
          </a:prstGeom>
        </p:spPr>
      </p:pic>
      <p:sp>
        <p:nvSpPr>
          <p:cNvPr id="19" name="Text 15"/>
          <p:cNvSpPr txBox="1"/>
          <p:nvPr/>
        </p:nvSpPr>
        <p:spPr>
          <a:xfrm>
            <a:off x="6543904" y="4178808"/>
            <a:ext cx="4523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後から動かすのが難しい</a:t>
            </a:r>
            <a:endParaRPr lang="en-US" sz="1600" dirty="0"/>
          </a:p>
        </p:txBody>
      </p:sp>
      <p:sp>
        <p:nvSpPr>
          <p:cNvPr id="20" name="Text 16"/>
          <p:cNvSpPr txBox="1"/>
          <p:nvPr/>
        </p:nvSpPr>
        <p:spPr>
          <a:xfrm>
            <a:off x="6543904" y="4544568"/>
            <a:ext cx="4523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天井・床・壁を仕上げる前にレール・スタッドを施工します。変更のたびに解体・廃棄・つくり直しが発生します。</a:t>
            </a:r>
            <a:endParaRPr lang="en-US" sz="1200" dirty="0"/>
          </a:p>
        </p:txBody>
      </p:sp>
      <p:sp>
        <p:nvSpPr>
          <p:cNvPr id="21" name="Text 17"/>
          <p:cNvSpPr txBox="1"/>
          <p:nvPr/>
        </p:nvSpPr>
        <p:spPr>
          <a:xfrm>
            <a:off x="6543904" y="5440680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動かさない壁には向いています</a:t>
            </a:r>
            <a:endParaRPr lang="en-US" sz="1500" dirty="0"/>
          </a:p>
        </p:txBody>
      </p:sp>
      <p:sp>
        <p:nvSpPr>
          <p:cNvPr id="22" name="Shape 18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3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4" name="Text 19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写真＝小松ウオール工業株式会社 作成「パーティションのご提案」比較資料より（当社が400dpiで切り出し）。</a:t>
            </a:r>
            <a:endParaRPr lang="en-US" sz="900" dirty="0"/>
          </a:p>
        </p:txBody>
      </p:sp>
      <p:sp>
        <p:nvSpPr>
          <p:cNvPr id="25" name="Text 20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移設の実際 ― 同じパネルを組み替える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番号のついたパネルが、そのまま動く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5071720" cy="35021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6168" y="1261872"/>
            <a:ext cx="4900168" cy="339242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4727448"/>
            <a:ext cx="507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変更前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｜パネル1〜9と建具の割付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269584" y="1207008"/>
            <a:ext cx="5071720" cy="350215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944" y="1261872"/>
            <a:ext cx="4841000" cy="339242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6269584" y="4727448"/>
            <a:ext cx="5071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変更後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｜同じパネルを並べ替え、幅の合わない分だけカットして納める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850392" y="5257800"/>
            <a:ext cx="10490911" cy="566928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13" name="Shape 9"/>
          <p:cNvSpPr/>
          <p:nvPr/>
        </p:nvSpPr>
        <p:spPr>
          <a:xfrm>
            <a:off x="850392" y="5257800"/>
            <a:ext cx="50292" cy="566928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4" name="Text 10"/>
          <p:cNvSpPr txBox="1"/>
          <p:nvPr/>
        </p:nvSpPr>
        <p:spPr>
          <a:xfrm>
            <a:off x="1143000" y="5257800"/>
            <a:ext cx="9923983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図の黄色い番号が、そのまま移設されるパネルです。新しく買い足すのは、寸法の合わない分だけ。</a:t>
            </a:r>
            <a:endParaRPr lang="en-US" sz="1700" dirty="0"/>
          </a:p>
        </p:txBody>
      </p:sp>
      <p:sp>
        <p:nvSpPr>
          <p:cNvPr id="15" name="Shape 11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16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17" name="Text 12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図＝小松ウオール工業株式会社 作成「パーティションのご提案」比較資料より（当社が400dpiで切り出し）。実際の割付は物件ごとに異なります。</a:t>
            </a:r>
            <a:endParaRPr lang="en-US" sz="900" dirty="0"/>
          </a:p>
        </p:txBody>
      </p:sp>
      <p:sp>
        <p:nvSpPr>
          <p:cNvPr id="18" name="Text 13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工法（工種）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誰が、何人、どう入るか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5071720" cy="4736592"/>
          </a:xfrm>
          <a:prstGeom prst="rect">
            <a:avLst/>
          </a:prstGeom>
          <a:solidFill>
            <a:srgbClr val="EFFBF7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50392" y="1207008"/>
            <a:ext cx="5071720" cy="5029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8" name="Shape 6"/>
          <p:cNvSpPr/>
          <p:nvPr/>
        </p:nvSpPr>
        <p:spPr>
          <a:xfrm>
            <a:off x="1124712" y="1426464"/>
            <a:ext cx="1234440" cy="256032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1124712" y="1426464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endParaRPr lang="en-US" sz="950" dirty="0"/>
          </a:p>
        </p:txBody>
      </p:sp>
      <p:sp>
        <p:nvSpPr>
          <p:cNvPr id="10" name="Text 8"/>
          <p:cNvSpPr txBox="1"/>
          <p:nvPr/>
        </p:nvSpPr>
        <p:spPr>
          <a:xfrm>
            <a:off x="1124712" y="1773936"/>
            <a:ext cx="452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1工種で納まる／火を使わない</a:t>
            </a:r>
            <a:endParaRPr lang="en-US" sz="1900" dirty="0"/>
          </a:p>
        </p:txBody>
      </p:sp>
      <p:sp>
        <p:nvSpPr>
          <p:cNvPr id="11" name="Text 9"/>
          <p:cNvSpPr txBox="1"/>
          <p:nvPr/>
        </p:nvSpPr>
        <p:spPr>
          <a:xfrm>
            <a:off x="1124712" y="2231136"/>
            <a:ext cx="4523080" cy="2999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天井・床・壁が仕上がった後に取付ける後付工法です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ビス止めが基本。専門の職種ですが1工種で納まります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火気を使わないため、火気の管理・立会いが不要です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24712" y="5321808"/>
            <a:ext cx="4523080" cy="7315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13" name="Text 11"/>
          <p:cNvSpPr txBox="1"/>
          <p:nvPr/>
        </p:nvSpPr>
        <p:spPr>
          <a:xfrm>
            <a:off x="1124712" y="5413248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職人不足に対応力あり／火無し工法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269584" y="1207008"/>
            <a:ext cx="5071720" cy="4736592"/>
          </a:xfrm>
          <a:prstGeom prst="rect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69584" y="1207008"/>
            <a:ext cx="5071720" cy="50292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16" name="Shape 14"/>
          <p:cNvSpPr/>
          <p:nvPr/>
        </p:nvSpPr>
        <p:spPr>
          <a:xfrm>
            <a:off x="6543904" y="1426464"/>
            <a:ext cx="777240" cy="256032"/>
          </a:xfrm>
          <a:prstGeom prst="rect">
            <a:avLst/>
          </a:prstGeom>
          <a:solidFill>
            <a:srgbClr val="3A3A3A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6543904" y="1426464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950" dirty="0"/>
          </a:p>
        </p:txBody>
      </p:sp>
      <p:sp>
        <p:nvSpPr>
          <p:cNvPr id="18" name="Text 16"/>
          <p:cNvSpPr txBox="1"/>
          <p:nvPr/>
        </p:nvSpPr>
        <p:spPr>
          <a:xfrm>
            <a:off x="6543904" y="1773936"/>
            <a:ext cx="452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多数の工種／火気の管理が要る</a:t>
            </a:r>
            <a:endParaRPr lang="en-US" sz="1900" dirty="0"/>
          </a:p>
        </p:txBody>
      </p:sp>
      <p:sp>
        <p:nvSpPr>
          <p:cNvPr id="19" name="Text 17"/>
          <p:cNvSpPr txBox="1"/>
          <p:nvPr/>
        </p:nvSpPr>
        <p:spPr>
          <a:xfrm>
            <a:off x="6543904" y="2231136"/>
            <a:ext cx="4523080" cy="2999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軽鉄・ボード・パテ・クロス・塗装・巾木と、多数の工種が必要です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溶接を使う場合が多く、火気の管理が発生します</a:t>
            </a:r>
            <a:endParaRPr lang="en-US" sz="1500" dirty="0"/>
          </a:p>
          <a:p>
            <a:pPr marL="177800" indent="-177800">
              <a:lnSpc>
                <a:spcPct val="125000"/>
              </a:lnSpc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工種が増えるほど、日程の調整先も増えます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6543904" y="5321808"/>
            <a:ext cx="4523080" cy="7315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6543904" y="5413248"/>
            <a:ext cx="452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段取りが要る／人の確保が読みにくい</a:t>
            </a:r>
            <a:endParaRPr lang="en-US" sz="1500" dirty="0"/>
          </a:p>
        </p:txBody>
      </p:sp>
      <p:sp>
        <p:nvSpPr>
          <p:cNvPr id="22" name="Shape 20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23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24" name="Text 21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出典：小松ウオール工業株式会社 作成「パーティションのご提案」比較資料より、当社が再構成。</a:t>
            </a:r>
            <a:endParaRPr lang="en-US" sz="900" dirty="0"/>
          </a:p>
        </p:txBody>
      </p:sp>
      <p:sp>
        <p:nvSpPr>
          <p:cNvPr id="25" name="Text 22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工期（工程）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工程が減れば、工期が縮む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50392" y="14813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2907792" y="1371600"/>
            <a:ext cx="1417320" cy="658368"/>
          </a:xfrm>
          <a:prstGeom prst="chevron">
            <a:avLst/>
          </a:prstGeom>
          <a:solidFill>
            <a:srgbClr val="00B983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3017520" y="1371600"/>
            <a:ext cx="1106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内装完了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270248" y="1371600"/>
            <a:ext cx="1737360" cy="658368"/>
          </a:xfrm>
          <a:prstGeom prst="chevron">
            <a:avLst/>
          </a:prstGeom>
          <a:solidFill>
            <a:srgbClr val="00C850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379976" y="1371600"/>
            <a:ext cx="14264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建具取付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2907792" y="2331720"/>
            <a:ext cx="3794760" cy="658368"/>
          </a:xfrm>
          <a:prstGeom prst="rect">
            <a:avLst/>
          </a:prstGeom>
          <a:solidFill>
            <a:srgbClr val="AAE505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2907792" y="2331720"/>
            <a:ext cx="3794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この差が、短縮になります</a:t>
            </a:r>
            <a:endParaRPr lang="en-US" sz="1900" dirty="0"/>
          </a:p>
        </p:txBody>
      </p:sp>
      <p:sp>
        <p:nvSpPr>
          <p:cNvPr id="13" name="Text 11"/>
          <p:cNvSpPr txBox="1"/>
          <p:nvPr/>
        </p:nvSpPr>
        <p:spPr>
          <a:xfrm>
            <a:off x="850392" y="3383280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endParaRPr lang="en-US" sz="1900" dirty="0"/>
          </a:p>
        </p:txBody>
      </p:sp>
      <p:sp>
        <p:nvSpPr>
          <p:cNvPr id="14" name="Shape 12"/>
          <p:cNvSpPr/>
          <p:nvPr/>
        </p:nvSpPr>
        <p:spPr>
          <a:xfrm>
            <a:off x="2907792" y="3273552"/>
            <a:ext cx="1783080" cy="658368"/>
          </a:xfrm>
          <a:prstGeom prst="chevron">
            <a:avLst/>
          </a:prstGeom>
          <a:solidFill>
            <a:srgbClr val="E2E2E2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3017520" y="3273552"/>
            <a:ext cx="147218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上下ランナー取付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スタッド取付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36008" y="3273552"/>
            <a:ext cx="1600200" cy="658368"/>
          </a:xfrm>
          <a:prstGeom prst="chevron">
            <a:avLst/>
          </a:prstGeom>
          <a:solidFill>
            <a:srgbClr val="E2E2E2"/>
          </a:solidFill>
          <a:ln/>
        </p:spPr>
      </p:sp>
      <p:sp>
        <p:nvSpPr>
          <p:cNvPr id="17" name="Text 15"/>
          <p:cNvSpPr txBox="1"/>
          <p:nvPr/>
        </p:nvSpPr>
        <p:spPr>
          <a:xfrm>
            <a:off x="4745736" y="3273552"/>
            <a:ext cx="12893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振れ止め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開口部補強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181344" y="3273552"/>
            <a:ext cx="1417320" cy="658368"/>
          </a:xfrm>
          <a:prstGeom prst="chevron">
            <a:avLst/>
          </a:prstGeom>
          <a:solidFill>
            <a:srgbClr val="E2E2E2"/>
          </a:solidFill>
          <a:ln/>
        </p:spPr>
      </p:sp>
      <p:sp>
        <p:nvSpPr>
          <p:cNvPr id="19" name="Text 17"/>
          <p:cNvSpPr txBox="1"/>
          <p:nvPr/>
        </p:nvSpPr>
        <p:spPr>
          <a:xfrm>
            <a:off x="6291072" y="3273552"/>
            <a:ext cx="1106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ボード取付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パテ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7543800" y="3273552"/>
            <a:ext cx="1417320" cy="658368"/>
          </a:xfrm>
          <a:prstGeom prst="chevron">
            <a:avLst/>
          </a:prstGeom>
          <a:solidFill>
            <a:srgbClr val="E2E2E2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7653528" y="3273552"/>
            <a:ext cx="11064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クロス貼り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塗装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8906256" y="3273552"/>
            <a:ext cx="1645920" cy="658368"/>
          </a:xfrm>
          <a:prstGeom prst="chevron">
            <a:avLst/>
          </a:prstGeom>
          <a:solidFill>
            <a:srgbClr val="E2E2E2"/>
          </a:solidFill>
          <a:ln/>
        </p:spPr>
      </p:sp>
      <p:sp>
        <p:nvSpPr>
          <p:cNvPr id="23" name="Text 21"/>
          <p:cNvSpPr txBox="1"/>
          <p:nvPr/>
        </p:nvSpPr>
        <p:spPr>
          <a:xfrm>
            <a:off x="9015984" y="3273552"/>
            <a:ext cx="133502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ソフト巾木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クリーニング</a:t>
            </a:r>
            <a:endParaRPr lang="en-US" sz="1000" dirty="0"/>
          </a:p>
        </p:txBody>
      </p:sp>
      <p:sp>
        <p:nvSpPr>
          <p:cNvPr id="24" name="Text 22"/>
          <p:cNvSpPr txBox="1"/>
          <p:nvPr/>
        </p:nvSpPr>
        <p:spPr>
          <a:xfrm>
            <a:off x="850392" y="4224528"/>
            <a:ext cx="1920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LGS壁の建具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2907792" y="4114800"/>
            <a:ext cx="1828800" cy="658368"/>
          </a:xfrm>
          <a:prstGeom prst="chevron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6" name="Text 24"/>
          <p:cNvSpPr txBox="1"/>
          <p:nvPr/>
        </p:nvSpPr>
        <p:spPr>
          <a:xfrm>
            <a:off x="3017520" y="4114800"/>
            <a:ext cx="1517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建具枠取付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（壁の下地と同時）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4681728" y="4114800"/>
            <a:ext cx="1737360" cy="658368"/>
          </a:xfrm>
          <a:prstGeom prst="chevron">
            <a:avLst/>
          </a:prstGeom>
          <a:solidFill>
            <a:srgbClr val="F6F6F6"/>
          </a:solidFill>
          <a:ln w="9525">
            <a:solidFill>
              <a:srgbClr val="E2E2E2"/>
            </a:solidFill>
            <a:prstDash val="solid"/>
          </a:ln>
        </p:spPr>
      </p:sp>
      <p:sp>
        <p:nvSpPr>
          <p:cNvPr id="28" name="Text 26"/>
          <p:cNvSpPr txBox="1"/>
          <p:nvPr/>
        </p:nvSpPr>
        <p:spPr>
          <a:xfrm>
            <a:off x="4791456" y="4114800"/>
            <a:ext cx="14264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建具本体取付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（仕上げ後）</a:t>
            </a:r>
            <a:endParaRPr lang="en-US" sz="1000" dirty="0"/>
          </a:p>
        </p:txBody>
      </p:sp>
      <p:sp>
        <p:nvSpPr>
          <p:cNvPr id="29" name="Text 27"/>
          <p:cNvSpPr txBox="1"/>
          <p:nvPr/>
        </p:nvSpPr>
        <p:spPr>
          <a:xfrm>
            <a:off x="850392" y="5120640"/>
            <a:ext cx="10490911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パーティションは、内装が仕上がった後に取付ける工法です。壁の中の工事が要らないぶん、工程が簡素になり、工期が短くなります。</a:t>
            </a:r>
            <a:endParaRPr lang="en-US" sz="1500" dirty="0"/>
          </a:p>
        </p:txBody>
      </p:sp>
      <p:sp>
        <p:nvSpPr>
          <p:cNvPr id="30" name="Shape 28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31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32" name="Text 29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出典：小松ウオール工業株式会社 作成「パーティションのご提案」比較資料の工程図より、当社が再構成。短縮日数は物件条件により異なります。</a:t>
            </a:r>
            <a:endParaRPr lang="en-US" sz="900" dirty="0"/>
          </a:p>
        </p:txBody>
      </p:sp>
      <p:sp>
        <p:nvSpPr>
          <p:cNvPr id="33" name="Text 30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850392" y="530352"/>
            <a:ext cx="56692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0C85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2400" dirty="0"/>
          </a:p>
        </p:txBody>
      </p:sp>
      <p:sp>
        <p:nvSpPr>
          <p:cNvPr id="3" name="Text 1"/>
          <p:cNvSpPr txBox="1"/>
          <p:nvPr/>
        </p:nvSpPr>
        <p:spPr>
          <a:xfrm>
            <a:off x="1417320" y="502920"/>
            <a:ext cx="6723583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厚さ（見込み）</a:t>
            </a:r>
            <a:endParaRPr lang="en-US" sz="2400" dirty="0"/>
          </a:p>
        </p:txBody>
      </p:sp>
      <p:sp>
        <p:nvSpPr>
          <p:cNvPr id="4" name="Text 2"/>
          <p:cNvSpPr txBox="1"/>
          <p:nvPr/>
        </p:nvSpPr>
        <p:spPr>
          <a:xfrm>
            <a:off x="8140903" y="557784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壁が薄いぶん、部屋が広い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850392" y="1005840"/>
            <a:ext cx="10490911" cy="32004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6" name="Shape 4"/>
          <p:cNvSpPr/>
          <p:nvPr/>
        </p:nvSpPr>
        <p:spPr>
          <a:xfrm>
            <a:off x="850392" y="1207008"/>
            <a:ext cx="3840480" cy="24963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7" name="Image 0" descr="FIT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702" y="1261872"/>
            <a:ext cx="2159859" cy="2386584"/>
          </a:xfrm>
          <a:prstGeom prst="rect">
            <a:avLst/>
          </a:prstGeom>
        </p:spPr>
      </p:pic>
      <p:sp>
        <p:nvSpPr>
          <p:cNvPr id="8" name="Text 5"/>
          <p:cNvSpPr txBox="1"/>
          <p:nvPr/>
        </p:nvSpPr>
        <p:spPr>
          <a:xfrm>
            <a:off x="850392" y="372160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パーティション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｜マイティ-50／70／80／110／130 の断面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850392" y="4178808"/>
            <a:ext cx="3840480" cy="1353312"/>
          </a:xfrm>
          <a:prstGeom prst="rect">
            <a:avLst/>
          </a:prstGeom>
          <a:solidFill>
            <a:srgbClr val="FFFFFF"/>
          </a:solidFill>
          <a:ln w="9525">
            <a:solidFill>
              <a:srgbClr val="E2E2E2"/>
            </a:solidFill>
            <a:prstDash val="solid"/>
          </a:ln>
        </p:spPr>
      </p:sp>
      <p:pic>
        <p:nvPicPr>
          <p:cNvPr id="10" name="Image 1" descr="FIT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6855" y="4233672"/>
            <a:ext cx="1587554" cy="1243584"/>
          </a:xfrm>
          <a:prstGeom prst="rect">
            <a:avLst/>
          </a:prstGeom>
        </p:spPr>
      </p:pic>
      <p:sp>
        <p:nvSpPr>
          <p:cNvPr id="11" name="Text 7"/>
          <p:cNvSpPr txBox="1"/>
          <p:nvPr/>
        </p:nvSpPr>
        <p:spPr>
          <a:xfrm>
            <a:off x="850392" y="5550408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00B983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</a:t>
            </a:r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｜一般的な仕様（壁117／建具枠部137）</a:t>
            </a:r>
            <a:endParaRPr lang="en-US" sz="1050" dirty="0"/>
          </a:p>
        </p:txBody>
      </p:sp>
      <p:sp>
        <p:nvSpPr>
          <p:cNvPr id="12" name="Text 8"/>
          <p:cNvSpPr txBox="1"/>
          <p:nvPr/>
        </p:nvSpPr>
        <p:spPr>
          <a:xfrm>
            <a:off x="5056632" y="1435608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マイティ-50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7022592" y="1481328"/>
            <a:ext cx="615462" cy="21945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4" name="Text 10"/>
          <p:cNvSpPr txBox="1"/>
          <p:nvPr/>
        </p:nvSpPr>
        <p:spPr>
          <a:xfrm>
            <a:off x="10335463" y="143560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 mm</a:t>
            </a:r>
            <a:endParaRPr lang="en-US" sz="1500" dirty="0"/>
          </a:p>
        </p:txBody>
      </p:sp>
      <p:sp>
        <p:nvSpPr>
          <p:cNvPr id="15" name="Text 11"/>
          <p:cNvSpPr txBox="1"/>
          <p:nvPr/>
        </p:nvSpPr>
        <p:spPr>
          <a:xfrm>
            <a:off x="5056632" y="185623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7022592" y="1901952"/>
            <a:ext cx="861646" cy="21945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17" name="Text 13"/>
          <p:cNvSpPr txBox="1"/>
          <p:nvPr/>
        </p:nvSpPr>
        <p:spPr>
          <a:xfrm>
            <a:off x="10335463" y="1856232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 mm</a:t>
            </a:r>
            <a:endParaRPr lang="en-US" sz="1500" dirty="0"/>
          </a:p>
        </p:txBody>
      </p:sp>
      <p:sp>
        <p:nvSpPr>
          <p:cNvPr id="18" name="Text 14"/>
          <p:cNvSpPr txBox="1"/>
          <p:nvPr/>
        </p:nvSpPr>
        <p:spPr>
          <a:xfrm>
            <a:off x="5056632" y="2276856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マイティ-80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7022592" y="2322576"/>
            <a:ext cx="984738" cy="219456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20" name="Text 16"/>
          <p:cNvSpPr txBox="1"/>
          <p:nvPr/>
        </p:nvSpPr>
        <p:spPr>
          <a:xfrm>
            <a:off x="10335463" y="2276856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 mm</a:t>
            </a:r>
            <a:endParaRPr lang="en-US" sz="1500" dirty="0"/>
          </a:p>
        </p:txBody>
      </p:sp>
      <p:sp>
        <p:nvSpPr>
          <p:cNvPr id="21" name="Text 17"/>
          <p:cNvSpPr txBox="1"/>
          <p:nvPr/>
        </p:nvSpPr>
        <p:spPr>
          <a:xfrm>
            <a:off x="5056632" y="2697480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マイティ-110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7022592" y="2743200"/>
            <a:ext cx="1354015" cy="219456"/>
          </a:xfrm>
          <a:prstGeom prst="rect">
            <a:avLst/>
          </a:prstGeom>
          <a:solidFill>
            <a:srgbClr val="00B983"/>
          </a:solidFill>
          <a:ln/>
        </p:spPr>
      </p:sp>
      <p:sp>
        <p:nvSpPr>
          <p:cNvPr id="23" name="Text 19"/>
          <p:cNvSpPr txBox="1"/>
          <p:nvPr/>
        </p:nvSpPr>
        <p:spPr>
          <a:xfrm>
            <a:off x="10335463" y="2697480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110 mm</a:t>
            </a:r>
            <a:endParaRPr lang="en-US" sz="1500" dirty="0"/>
          </a:p>
        </p:txBody>
      </p:sp>
      <p:sp>
        <p:nvSpPr>
          <p:cNvPr id="24" name="Text 20"/>
          <p:cNvSpPr txBox="1"/>
          <p:nvPr/>
        </p:nvSpPr>
        <p:spPr>
          <a:xfrm>
            <a:off x="5056632" y="3118104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マイティ-130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7022592" y="3163824"/>
            <a:ext cx="1600200" cy="219456"/>
          </a:xfrm>
          <a:prstGeom prst="rect">
            <a:avLst/>
          </a:prstGeom>
          <a:solidFill>
            <a:srgbClr val="00B983"/>
          </a:solidFill>
          <a:ln/>
        </p:spPr>
      </p:sp>
      <p:sp>
        <p:nvSpPr>
          <p:cNvPr id="26" name="Text 22"/>
          <p:cNvSpPr txBox="1"/>
          <p:nvPr/>
        </p:nvSpPr>
        <p:spPr>
          <a:xfrm>
            <a:off x="10335463" y="3118104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130 mm</a:t>
            </a:r>
            <a:endParaRPr lang="en-US" sz="1500" dirty="0"/>
          </a:p>
        </p:txBody>
      </p:sp>
      <p:sp>
        <p:nvSpPr>
          <p:cNvPr id="27" name="Text 23"/>
          <p:cNvSpPr txBox="1"/>
          <p:nvPr/>
        </p:nvSpPr>
        <p:spPr>
          <a:xfrm>
            <a:off x="5056632" y="3538728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LGS壁（一般的な仕様）</a:t>
            </a:r>
            <a:endParaRPr lang="en-US" sz="1200" dirty="0"/>
          </a:p>
        </p:txBody>
      </p:sp>
      <p:sp>
        <p:nvSpPr>
          <p:cNvPr id="28" name="Shape 24"/>
          <p:cNvSpPr/>
          <p:nvPr/>
        </p:nvSpPr>
        <p:spPr>
          <a:xfrm>
            <a:off x="7022592" y="3584448"/>
            <a:ext cx="1440180" cy="219456"/>
          </a:xfrm>
          <a:prstGeom prst="rect">
            <a:avLst/>
          </a:prstGeom>
          <a:solidFill>
            <a:srgbClr val="A1A1A1"/>
          </a:solidFill>
          <a:ln/>
        </p:spPr>
      </p:sp>
      <p:sp>
        <p:nvSpPr>
          <p:cNvPr id="29" name="Text 25"/>
          <p:cNvSpPr txBox="1"/>
          <p:nvPr/>
        </p:nvSpPr>
        <p:spPr>
          <a:xfrm>
            <a:off x="10335463" y="3538728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117 mm</a:t>
            </a:r>
            <a:endParaRPr lang="en-US" sz="1500" dirty="0"/>
          </a:p>
        </p:txBody>
      </p:sp>
      <p:sp>
        <p:nvSpPr>
          <p:cNvPr id="30" name="Text 26"/>
          <p:cNvSpPr txBox="1"/>
          <p:nvPr/>
        </p:nvSpPr>
        <p:spPr>
          <a:xfrm>
            <a:off x="5056632" y="395935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LGS壁（建具枠部）</a:t>
            </a:r>
            <a:endParaRPr lang="en-US" sz="1200" dirty="0"/>
          </a:p>
        </p:txBody>
      </p:sp>
      <p:sp>
        <p:nvSpPr>
          <p:cNvPr id="31" name="Shape 27"/>
          <p:cNvSpPr/>
          <p:nvPr/>
        </p:nvSpPr>
        <p:spPr>
          <a:xfrm>
            <a:off x="7022592" y="4005072"/>
            <a:ext cx="1686365" cy="219456"/>
          </a:xfrm>
          <a:prstGeom prst="rect">
            <a:avLst/>
          </a:prstGeom>
          <a:solidFill>
            <a:srgbClr val="E2E2E2"/>
          </a:solidFill>
          <a:ln/>
        </p:spPr>
      </p:sp>
      <p:sp>
        <p:nvSpPr>
          <p:cNvPr id="32" name="Text 28"/>
          <p:cNvSpPr txBox="1"/>
          <p:nvPr/>
        </p:nvSpPr>
        <p:spPr>
          <a:xfrm>
            <a:off x="10335463" y="3959352"/>
            <a:ext cx="1005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3A3A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137 mm</a:t>
            </a:r>
            <a:endParaRPr lang="en-US" sz="1500" dirty="0"/>
          </a:p>
        </p:txBody>
      </p:sp>
      <p:sp>
        <p:nvSpPr>
          <p:cNvPr id="33" name="Shape 29"/>
          <p:cNvSpPr/>
          <p:nvPr/>
        </p:nvSpPr>
        <p:spPr>
          <a:xfrm>
            <a:off x="5056632" y="4434840"/>
            <a:ext cx="6284671" cy="868680"/>
          </a:xfrm>
          <a:prstGeom prst="rect">
            <a:avLst/>
          </a:prstGeom>
          <a:solidFill>
            <a:srgbClr val="EFFBF7"/>
          </a:solidFill>
          <a:ln/>
        </p:spPr>
      </p:sp>
      <p:sp>
        <p:nvSpPr>
          <p:cNvPr id="34" name="Shape 30"/>
          <p:cNvSpPr/>
          <p:nvPr/>
        </p:nvSpPr>
        <p:spPr>
          <a:xfrm>
            <a:off x="5056632" y="4434840"/>
            <a:ext cx="50292" cy="868680"/>
          </a:xfrm>
          <a:prstGeom prst="rect">
            <a:avLst/>
          </a:prstGeom>
          <a:solidFill>
            <a:srgbClr val="00C850"/>
          </a:solidFill>
          <a:ln/>
        </p:spPr>
      </p:sp>
      <p:sp>
        <p:nvSpPr>
          <p:cNvPr id="35" name="Text 31"/>
          <p:cNvSpPr txBox="1"/>
          <p:nvPr/>
        </p:nvSpPr>
        <p:spPr>
          <a:xfrm>
            <a:off x="5312664" y="4434840"/>
            <a:ext cx="5827471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マイティ-70 は LGS壁より 47mm 薄い。</a:t>
            </a:r>
            <a:endParaRPr lang="en-US" sz="15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3A3A3A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壁1列20mあたり床面積が約 0.9㎡ 増えます。</a:t>
            </a:r>
            <a:endParaRPr lang="en-US" sz="1500" dirty="0"/>
          </a:p>
        </p:txBody>
      </p:sp>
      <p:sp>
        <p:nvSpPr>
          <p:cNvPr id="36" name="Shape 32"/>
          <p:cNvSpPr/>
          <p:nvPr/>
        </p:nvSpPr>
        <p:spPr>
          <a:xfrm>
            <a:off x="850392" y="6089904"/>
            <a:ext cx="10490911" cy="7315"/>
          </a:xfrm>
          <a:prstGeom prst="rect">
            <a:avLst/>
          </a:prstGeom>
          <a:solidFill>
            <a:srgbClr val="E2E2E2"/>
          </a:solidFill>
          <a:ln/>
        </p:spPr>
      </p:sp>
      <p:pic>
        <p:nvPicPr>
          <p:cNvPr id="37" name="Image 2" descr="FIT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" y="6172200"/>
            <a:ext cx="201168" cy="201168"/>
          </a:xfrm>
          <a:prstGeom prst="rect">
            <a:avLst/>
          </a:prstGeom>
        </p:spPr>
      </p:pic>
      <p:sp>
        <p:nvSpPr>
          <p:cNvPr id="38" name="Text 33"/>
          <p:cNvSpPr txBox="1"/>
          <p:nvPr/>
        </p:nvSpPr>
        <p:spPr>
          <a:xfrm>
            <a:off x="1252728" y="6135624"/>
            <a:ext cx="9439351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00" dirty="0">
                <a:solidFill>
                  <a:srgbClr val="A1A1A1"/>
                </a:solidFill>
                <a:latin typeface="Meiryo" pitchFamily="34" charset="0"/>
                <a:ea typeface="Meiryo" pitchFamily="34" charset="-122"/>
                <a:cs typeface="Meiryo" pitchFamily="34" charset="-120"/>
              </a:rPr>
              <a:t>断面図＝小松ウオール工業株式会社 作成「パーティションのご提案」比較資料より（当社が400dpiで切り出し）。床面積は当社が壁延長20mで算出した参考値です。</a:t>
            </a:r>
            <a:endParaRPr lang="en-US" sz="900" dirty="0"/>
          </a:p>
        </p:txBody>
      </p:sp>
      <p:sp>
        <p:nvSpPr>
          <p:cNvPr id="39" name="Text 34"/>
          <p:cNvSpPr txBox="1"/>
          <p:nvPr/>
        </p:nvSpPr>
        <p:spPr>
          <a:xfrm>
            <a:off x="10792663" y="6163056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A1A1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小松ウォールアイティ株式会社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間仕切壁の選び方｜LGS壁とパーティション 2026年版</dc:title>
  <dc:subject>PptxGenJS Presentation</dc:subject>
  <dc:creator>小松ウォールアイティ株式会社</dc:creator>
  <cp:lastModifiedBy>小松ウォールアイティ株式会社</cp:lastModifiedBy>
  <cp:revision>1</cp:revision>
  <dcterms:created xsi:type="dcterms:W3CDTF">2026-09-03T06:43:24Z</dcterms:created>
  <dcterms:modified xsi:type="dcterms:W3CDTF">2026-09-03T06:43:24Z</dcterms:modified>
</cp:coreProperties>
</file>